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26"/>
  </p:notesMasterIdLst>
  <p:sldIdLst>
    <p:sldId id="256" r:id="rId2"/>
    <p:sldId id="257" r:id="rId3"/>
    <p:sldId id="276" r:id="rId4"/>
    <p:sldId id="259" r:id="rId5"/>
    <p:sldId id="278" r:id="rId6"/>
    <p:sldId id="281" r:id="rId7"/>
    <p:sldId id="282" r:id="rId8"/>
    <p:sldId id="261" r:id="rId9"/>
    <p:sldId id="280" r:id="rId10"/>
    <p:sldId id="262" r:id="rId11"/>
    <p:sldId id="279"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9144000" cy="5143500" type="screen16x9"/>
  <p:notesSz cx="6858000" cy="9144000"/>
  <p:embeddedFontLst>
    <p:embeddedFont>
      <p:font typeface="Bree Serif" panose="020B0604020202020204" charset="0"/>
      <p:regular r:id="rId27"/>
    </p:embeddedFont>
    <p:embeddedFont>
      <p:font typeface="Calibri" panose="020F0502020204030204" pitchFamily="34" charset="0"/>
      <p:regular r:id="rId28"/>
      <p:bold r:id="rId29"/>
      <p:italic r:id="rId30"/>
      <p:boldItalic r:id="rId31"/>
    </p:embeddedFont>
    <p:embeddedFont>
      <p:font typeface="Open Sans" panose="020B0604020202020204" charset="0"/>
      <p:regular r:id="rId32"/>
      <p:bold r:id="rId33"/>
      <p:italic r:id="rId34"/>
      <p:boldItalic r:id="rId35"/>
    </p:embeddedFont>
    <p:embeddedFont>
      <p:font typeface="Source Code Pro Medium" panose="020B0604020202020204" charset="0"/>
      <p:regular r:id="rId36"/>
      <p:bold r:id="rId37"/>
      <p:italic r:id="rId38"/>
      <p:boldItalic r:id="rId39"/>
    </p:embeddedFont>
    <p:embeddedFont>
      <p:font typeface="Calibri Light" panose="020F0302020204030204" pitchFamily="34" charset="0"/>
      <p:regular r:id="rId40"/>
      <p:italic r:id="rId41"/>
    </p:embeddedFont>
    <p:embeddedFont>
      <p:font typeface="Amatic SC" panose="020B0604020202020204" charset="-79"/>
      <p:regular r:id="rId42"/>
      <p:bold r:id="rId43"/>
    </p:embeddedFont>
    <p:embeddedFont>
      <p:font typeface="Bookman Old Style" panose="02050604050505020204" pitchFamily="18"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font" Target="fonts/font21.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0" Type="http://schemas.openxmlformats.org/officeDocument/2006/relationships/slide" Target="slides/slide19.xml"/><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33798126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3225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b7bf9feeb2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b7bf9feeb2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0618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b7bf9feeb2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b7bf9feeb2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1845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b7df1f6e5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b7df1f6e5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4498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6513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3786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b8e24264a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b8e24264a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9451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b8fa8799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b8fa8799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0642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b8fa8799d1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b8fa8799d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6037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b8fa8799d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b8fa8799d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6747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afd15a5f7c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afd15a5f7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1975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b46b36bf1f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b46b36bf1f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107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afd15a5f7c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afd15a5f7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81877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afd15a5f7c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afd15a5f7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5624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b46b36bf1f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b46b36bf1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337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b46b36bf1f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b46b36bf1f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1014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afd15a5f7c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afd15a5f7c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9901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b9367163e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b9367163e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5202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b9367163e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b9367163e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6003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b9367163e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b9367163e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2993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367163e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367163e8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5850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841772"/>
            <a:ext cx="6858000" cy="17907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4BDF68E2-58F2-4D09-BE8B-E3BD06533059}" type="datetimeFigureOut">
              <a:rPr lang="en-US" smtClean="0"/>
              <a:t>2/15/2022</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63602635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528FC5F6-F338-4AE4-BB23-26385BCFC423}" type="datetimeFigureOut">
              <a:rPr lang="en-US" smtClean="0"/>
              <a:t>2/15/2022</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5146432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282304"/>
            <a:ext cx="7886700" cy="2139553"/>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20EBB0C4-6273-4C6E-B9BD-2EDC30F1CD52}" type="datetimeFigureOut">
              <a:rPr lang="en-US" smtClean="0"/>
              <a:t>2/15/2022</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57198308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628650" y="1369219"/>
            <a:ext cx="3886200" cy="326350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29150" y="1369219"/>
            <a:ext cx="3886200" cy="326350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9AB4D41-86C1-4908-B66A-0B50CEB3BF29}" type="datetimeFigureOut">
              <a:rPr lang="en-US" smtClean="0"/>
              <a:t>2/15/2022</a:t>
            </a:fld>
            <a:endParaRPr lang="en-US" dirty="0"/>
          </a:p>
        </p:txBody>
      </p:sp>
      <p:sp>
        <p:nvSpPr>
          <p:cNvPr id="6" name="Marcador de pie de página 5"/>
          <p:cNvSpPr>
            <a:spLocks noGrp="1"/>
          </p:cNvSpPr>
          <p:nvPr>
            <p:ph type="ftr" sz="quarter" idx="11"/>
          </p:nvPr>
        </p:nvSpPr>
        <p:spPr/>
        <p:txBody>
          <a:bodyPr/>
          <a:lstStyle/>
          <a:p>
            <a:endParaRPr lang="en-US" dirty="0"/>
          </a:p>
        </p:txBody>
      </p:sp>
      <p:sp>
        <p:nvSpPr>
          <p:cNvPr id="7" name="Marcador de número de diapositiva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11752224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273844"/>
            <a:ext cx="7886700" cy="994172"/>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1878806"/>
            <a:ext cx="3868340" cy="276344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1878806"/>
            <a:ext cx="3887391" cy="276344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E6426E2C-56C1-4E0D-A793-0088A7FDD37E}" type="datetimeFigureOut">
              <a:rPr lang="en-US" smtClean="0"/>
              <a:t>2/15/2022</a:t>
            </a:fld>
            <a:endParaRPr lang="en-US" dirty="0"/>
          </a:p>
        </p:txBody>
      </p:sp>
      <p:sp>
        <p:nvSpPr>
          <p:cNvPr id="8" name="Marcador de pie de página 7"/>
          <p:cNvSpPr>
            <a:spLocks noGrp="1"/>
          </p:cNvSpPr>
          <p:nvPr>
            <p:ph type="ftr" sz="quarter" idx="11"/>
          </p:nvPr>
        </p:nvSpPr>
        <p:spPr/>
        <p:txBody>
          <a:bodyPr/>
          <a:lstStyle/>
          <a:p>
            <a:endParaRPr lang="en-US" dirty="0"/>
          </a:p>
        </p:txBody>
      </p:sp>
      <p:sp>
        <p:nvSpPr>
          <p:cNvPr id="9" name="Marcador de número de diapositiva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70899788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C8C39B41-D8B5-4052-B551-9B5525EAA8B6}" type="datetimeFigureOut">
              <a:rPr lang="en-US" smtClean="0"/>
              <a:t>2/15/2022</a:t>
            </a:fld>
            <a:endParaRPr lang="en-US" dirty="0"/>
          </a:p>
        </p:txBody>
      </p:sp>
      <p:sp>
        <p:nvSpPr>
          <p:cNvPr id="4" name="Marcador de pie de página 3"/>
          <p:cNvSpPr>
            <a:spLocks noGrp="1"/>
          </p:cNvSpPr>
          <p:nvPr>
            <p:ph type="ftr" sz="quarter" idx="11"/>
          </p:nvPr>
        </p:nvSpPr>
        <p:spPr/>
        <p:txBody>
          <a:bodyPr/>
          <a:lstStyle/>
          <a:p>
            <a:endParaRPr lang="en-US" dirty="0"/>
          </a:p>
        </p:txBody>
      </p:sp>
      <p:sp>
        <p:nvSpPr>
          <p:cNvPr id="5" name="Marcador de número de diapositiva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3582523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D94136C-8742-45B2-AF27-D93DF72833A9}" type="datetimeFigureOut">
              <a:rPr lang="en-US" smtClean="0"/>
              <a:t>2/15/2022</a:t>
            </a:fld>
            <a:endParaRPr lang="en-US" dirty="0"/>
          </a:p>
        </p:txBody>
      </p:sp>
      <p:sp>
        <p:nvSpPr>
          <p:cNvPr id="3" name="Marcador de pie de página 2"/>
          <p:cNvSpPr>
            <a:spLocks noGrp="1"/>
          </p:cNvSpPr>
          <p:nvPr>
            <p:ph type="ftr" sz="quarter" idx="11"/>
          </p:nvPr>
        </p:nvSpPr>
        <p:spPr/>
        <p:txBody>
          <a:bodyPr/>
          <a:lstStyle/>
          <a:p>
            <a:endParaRPr lang="en-US" dirty="0"/>
          </a:p>
        </p:txBody>
      </p:sp>
      <p:sp>
        <p:nvSpPr>
          <p:cNvPr id="4" name="Marcador de número de diapositiva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94401181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2ABBEA6-7C60-4B02-AE87-00D78D8422AF}" type="datetimeFigureOut">
              <a:rPr lang="en-US" smtClean="0"/>
              <a:t>2/15/2022</a:t>
            </a:fld>
            <a:endParaRPr lang="en-US" dirty="0"/>
          </a:p>
        </p:txBody>
      </p:sp>
      <p:sp>
        <p:nvSpPr>
          <p:cNvPr id="6" name="Marcador de pie de página 5"/>
          <p:cNvSpPr>
            <a:spLocks noGrp="1"/>
          </p:cNvSpPr>
          <p:nvPr>
            <p:ph type="ftr" sz="quarter" idx="11"/>
          </p:nvPr>
        </p:nvSpPr>
        <p:spPr/>
        <p:txBody>
          <a:bodyPr/>
          <a:lstStyle/>
          <a:p>
            <a:endParaRPr lang="en-US" dirty="0"/>
          </a:p>
        </p:txBody>
      </p:sp>
      <p:sp>
        <p:nvSpPr>
          <p:cNvPr id="7" name="Marcador de número de diapositiva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58649348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C9CAD897-D46E-4AD2-BD9B-49DD3E640873}" type="datetimeFigureOut">
              <a:rPr lang="en-US" smtClean="0"/>
              <a:t>2/15/2022</a:t>
            </a:fld>
            <a:endParaRPr lang="en-US" dirty="0"/>
          </a:p>
        </p:txBody>
      </p:sp>
      <p:sp>
        <p:nvSpPr>
          <p:cNvPr id="6" name="Marcador de pie de página 5"/>
          <p:cNvSpPr>
            <a:spLocks noGrp="1"/>
          </p:cNvSpPr>
          <p:nvPr>
            <p:ph type="ftr" sz="quarter" idx="11"/>
          </p:nvPr>
        </p:nvSpPr>
        <p:spPr/>
        <p:txBody>
          <a:bodyPr/>
          <a:lstStyle/>
          <a:p>
            <a:endParaRPr lang="en-US" dirty="0"/>
          </a:p>
        </p:txBody>
      </p:sp>
      <p:sp>
        <p:nvSpPr>
          <p:cNvPr id="7" name="Marcador de número de diapositiva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71450197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E2D6473-DF6D-4702-B328-E0DD40540A4E}" type="datetimeFigureOut">
              <a:rPr lang="en-US" smtClean="0"/>
              <a:t>2/15/2022</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06020468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273844"/>
            <a:ext cx="1971675" cy="4358879"/>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628650" y="273844"/>
            <a:ext cx="5800725" cy="435887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26F7E3A-B166-407D-9866-32884E7D5B37}" type="datetimeFigureOut">
              <a:rPr lang="en-US" smtClean="0"/>
              <a:t>2/15/2022</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46165033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extLst>
      <p:ext uri="{BB962C8B-B14F-4D97-AF65-F5344CB8AC3E}">
        <p14:creationId xmlns:p14="http://schemas.microsoft.com/office/powerpoint/2010/main" val="3479749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extLst>
      <p:ext uri="{BB962C8B-B14F-4D97-AF65-F5344CB8AC3E}">
        <p14:creationId xmlns:p14="http://schemas.microsoft.com/office/powerpoint/2010/main" val="1168865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extLst>
      <p:ext uri="{BB962C8B-B14F-4D97-AF65-F5344CB8AC3E}">
        <p14:creationId xmlns:p14="http://schemas.microsoft.com/office/powerpoint/2010/main" val="3090545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accent1"/>
              </a:buClr>
              <a:buSzPts val="2400"/>
              <a:buFont typeface="Amatic SC"/>
              <a:buNone/>
              <a:defRPr sz="2400" b="1">
                <a:solidFill>
                  <a:schemeClr val="accent1"/>
                </a:solidFill>
                <a:latin typeface="Amatic SC"/>
                <a:ea typeface="Amatic SC"/>
                <a:cs typeface="Amatic SC"/>
                <a:sym typeface="Amatic SC"/>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extLst>
      <p:ext uri="{BB962C8B-B14F-4D97-AF65-F5344CB8AC3E}">
        <p14:creationId xmlns:p14="http://schemas.microsoft.com/office/powerpoint/2010/main" val="3933526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8624D31-43A5-475A-80CF-332C9F6DCF35}" type="datetimeFigureOut">
              <a:rPr lang="en-US" smtClean="0"/>
              <a:t>2/15/2022</a:t>
            </a:fld>
            <a:endParaRPr lang="en-US" dirty="0"/>
          </a:p>
        </p:txBody>
      </p:sp>
      <p:sp>
        <p:nvSpPr>
          <p:cNvPr id="5" name="Marcador de pie de página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Marcador de número de diapositiva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27378575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results?search_query=esto+es+lo+que+nos+mueve"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8.jp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16.png"/><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4.jpg"/><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744575"/>
            <a:ext cx="8520600" cy="3209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endParaRPr/>
          </a:p>
        </p:txBody>
      </p:sp>
      <p:sp>
        <p:nvSpPr>
          <p:cNvPr id="57" name="Google Shape;57;p13"/>
          <p:cNvSpPr txBox="1">
            <a:spLocks noGrp="1"/>
          </p:cNvSpPr>
          <p:nvPr>
            <p:ph type="subTitle" idx="1"/>
          </p:nvPr>
        </p:nvSpPr>
        <p:spPr>
          <a:xfrm>
            <a:off x="311700" y="4028100"/>
            <a:ext cx="8520600" cy="11154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s" sz="5200" b="1" dirty="0">
                <a:solidFill>
                  <a:srgbClr val="A64D79"/>
                </a:solidFill>
                <a:latin typeface="Bree Serif"/>
                <a:ea typeface="Bree Serif"/>
                <a:cs typeface="Bree Serif"/>
                <a:sym typeface="Bree Serif"/>
              </a:rPr>
              <a:t>AIPHYC 2020</a:t>
            </a:r>
            <a:endParaRPr sz="5200" b="1" dirty="0">
              <a:solidFill>
                <a:srgbClr val="A64D79"/>
              </a:solidFill>
              <a:latin typeface="Bree Serif"/>
              <a:ea typeface="Bree Serif"/>
              <a:cs typeface="Bree Serif"/>
              <a:sym typeface="Bree Serif"/>
            </a:endParaRPr>
          </a:p>
        </p:txBody>
      </p:sp>
      <p:pic>
        <p:nvPicPr>
          <p:cNvPr id="58" name="Google Shape;58;p13"/>
          <p:cNvPicPr preferRelativeResize="0"/>
          <p:nvPr/>
        </p:nvPicPr>
        <p:blipFill rotWithShape="1">
          <a:blip r:embed="rId3">
            <a:alphaModFix/>
          </a:blip>
          <a:srcRect l="930" t="15514" r="-930" b="432"/>
          <a:stretch/>
        </p:blipFill>
        <p:spPr>
          <a:xfrm>
            <a:off x="-1" y="1"/>
            <a:ext cx="9239694" cy="418922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283600" y="292850"/>
            <a:ext cx="8520600" cy="801000"/>
          </a:xfrm>
          <a:prstGeom prst="rect">
            <a:avLst/>
          </a:prstGeom>
          <a:noFill/>
        </p:spPr>
        <p:txBody>
          <a:bodyPr spcFirstLastPara="1" wrap="square" lIns="91425" tIns="91425" rIns="91425" bIns="91425" anchor="t" anchorCtr="0">
            <a:normAutofit/>
          </a:bodyPr>
          <a:lstStyle/>
          <a:p>
            <a:pPr marL="0" lvl="0" indent="0" algn="ctr" rtl="0">
              <a:spcBef>
                <a:spcPts val="0"/>
              </a:spcBef>
              <a:spcAft>
                <a:spcPts val="0"/>
              </a:spcAft>
              <a:buNone/>
            </a:pPr>
            <a:r>
              <a:rPr lang="es" dirty="0">
                <a:latin typeface="Bree Serif"/>
                <a:ea typeface="Bree Serif"/>
                <a:cs typeface="Bree Serif"/>
                <a:sym typeface="Bree Serif"/>
              </a:rPr>
              <a:t>¿QUIENES SOMOS?</a:t>
            </a:r>
            <a:endParaRPr dirty="0"/>
          </a:p>
        </p:txBody>
      </p:sp>
      <p:sp>
        <p:nvSpPr>
          <p:cNvPr id="65" name="Google Shape;65;p14"/>
          <p:cNvSpPr txBox="1">
            <a:spLocks noGrp="1"/>
          </p:cNvSpPr>
          <p:nvPr>
            <p:ph type="body" idx="2"/>
          </p:nvPr>
        </p:nvSpPr>
        <p:spPr>
          <a:xfrm>
            <a:off x="4311600" y="1093850"/>
            <a:ext cx="4520700" cy="3789892"/>
          </a:xfrm>
          <a:prstGeom prst="rect">
            <a:avLst/>
          </a:prstGeom>
        </p:spPr>
        <p:txBody>
          <a:bodyPr spcFirstLastPara="1" wrap="square" lIns="91425" tIns="91425" rIns="91425" bIns="91425" anchor="t" anchorCtr="0">
            <a:normAutofit fontScale="32500" lnSpcReduction="20000"/>
          </a:bodyPr>
          <a:lstStyle/>
          <a:p>
            <a:pPr marL="0" lvl="0" indent="0" algn="just" rtl="0">
              <a:spcBef>
                <a:spcPts val="0"/>
              </a:spcBef>
              <a:spcAft>
                <a:spcPts val="0"/>
              </a:spcAft>
              <a:buNone/>
            </a:pPr>
            <a:r>
              <a:rPr lang="es" sz="4907" dirty="0" smtClean="0">
                <a:solidFill>
                  <a:srgbClr val="000000"/>
                </a:solidFill>
                <a:latin typeface="Bree Serif"/>
                <a:ea typeface="Bree Serif"/>
                <a:cs typeface="Bree Serif"/>
                <a:sym typeface="Bree Serif"/>
              </a:rPr>
              <a:t>SOMOS:</a:t>
            </a:r>
          </a:p>
          <a:p>
            <a:pPr marL="0" lvl="0" indent="0" algn="just" rtl="0">
              <a:spcBef>
                <a:spcPts val="0"/>
              </a:spcBef>
              <a:spcAft>
                <a:spcPts val="0"/>
              </a:spcAft>
              <a:buNone/>
            </a:pPr>
            <a:endParaRPr lang="es" sz="4907" dirty="0">
              <a:solidFill>
                <a:srgbClr val="000000"/>
              </a:solidFill>
              <a:latin typeface="Bree Serif"/>
              <a:ea typeface="Bree Serif"/>
              <a:cs typeface="Bree Serif"/>
              <a:sym typeface="Bree Serif"/>
            </a:endParaRPr>
          </a:p>
          <a:p>
            <a:pPr marL="0" indent="0" algn="just">
              <a:buNone/>
            </a:pPr>
            <a:r>
              <a:rPr lang="es" sz="4907" dirty="0" smtClean="0">
                <a:solidFill>
                  <a:srgbClr val="000000"/>
                </a:solidFill>
                <a:latin typeface="Bree Serif"/>
                <a:ea typeface="Bree Serif"/>
                <a:cs typeface="Bree Serif"/>
                <a:sym typeface="Bree Serif"/>
              </a:rPr>
              <a:t>Una </a:t>
            </a:r>
            <a:r>
              <a:rPr lang="es" sz="4907" dirty="0">
                <a:solidFill>
                  <a:srgbClr val="000000"/>
                </a:solidFill>
                <a:latin typeface="Bree Serif"/>
                <a:ea typeface="Bree Serif"/>
                <a:cs typeface="Bree Serif"/>
                <a:sym typeface="Bree Serif"/>
              </a:rPr>
              <a:t>organización sin ánimo de lucro, de acción social, defensora de los derechos humanos, dentro del marco de los ODS.</a:t>
            </a:r>
            <a:endParaRPr sz="4907" dirty="0">
              <a:solidFill>
                <a:srgbClr val="000000"/>
              </a:solidFill>
              <a:latin typeface="Bree Serif"/>
              <a:ea typeface="Bree Serif"/>
              <a:cs typeface="Bree Serif"/>
              <a:sym typeface="Bree Serif"/>
            </a:endParaRPr>
          </a:p>
          <a:p>
            <a:pPr marL="0" lvl="0" indent="0" algn="just" rtl="0">
              <a:spcBef>
                <a:spcPts val="1200"/>
              </a:spcBef>
              <a:spcAft>
                <a:spcPts val="0"/>
              </a:spcAft>
              <a:buNone/>
            </a:pPr>
            <a:r>
              <a:rPr lang="es" sz="4907" dirty="0" smtClean="0">
                <a:solidFill>
                  <a:srgbClr val="000000"/>
                </a:solidFill>
                <a:latin typeface="Bree Serif"/>
                <a:ea typeface="Bree Serif"/>
                <a:cs typeface="Bree Serif"/>
                <a:sym typeface="Bree Serif"/>
              </a:rPr>
              <a:t>Desvinculada </a:t>
            </a:r>
            <a:r>
              <a:rPr lang="es" sz="4907" dirty="0">
                <a:solidFill>
                  <a:srgbClr val="000000"/>
                </a:solidFill>
                <a:latin typeface="Bree Serif"/>
                <a:ea typeface="Bree Serif"/>
                <a:cs typeface="Bree Serif"/>
                <a:sym typeface="Bree Serif"/>
              </a:rPr>
              <a:t>de partidos políticos, orientada a la </a:t>
            </a:r>
            <a:r>
              <a:rPr lang="es" sz="4907" dirty="0" smtClean="0">
                <a:solidFill>
                  <a:srgbClr val="000000"/>
                </a:solidFill>
                <a:latin typeface="Bree Serif"/>
                <a:ea typeface="Bree Serif"/>
                <a:cs typeface="Bree Serif"/>
                <a:sym typeface="Bree Serif"/>
              </a:rPr>
              <a:t>autogestión, </a:t>
            </a:r>
            <a:r>
              <a:rPr lang="es" sz="4907" dirty="0">
                <a:solidFill>
                  <a:srgbClr val="000000"/>
                </a:solidFill>
                <a:latin typeface="Bree Serif"/>
                <a:ea typeface="Bree Serif"/>
                <a:cs typeface="Bree Serif"/>
                <a:sym typeface="Bree Serif"/>
              </a:rPr>
              <a:t>con el ánimo de </a:t>
            </a:r>
            <a:r>
              <a:rPr lang="es" sz="4907" dirty="0" smtClean="0">
                <a:solidFill>
                  <a:srgbClr val="000000"/>
                </a:solidFill>
                <a:latin typeface="Bree Serif"/>
                <a:ea typeface="Bree Serif"/>
                <a:cs typeface="Bree Serif"/>
                <a:sym typeface="Bree Serif"/>
              </a:rPr>
              <a:t>defender </a:t>
            </a:r>
            <a:r>
              <a:rPr lang="es" sz="4907" dirty="0">
                <a:solidFill>
                  <a:srgbClr val="000000"/>
                </a:solidFill>
                <a:latin typeface="Bree Serif"/>
                <a:ea typeface="Bree Serif"/>
                <a:cs typeface="Bree Serif"/>
                <a:sym typeface="Bree Serif"/>
              </a:rPr>
              <a:t>la libertad de </a:t>
            </a:r>
            <a:r>
              <a:rPr lang="es" sz="4907" dirty="0" smtClean="0">
                <a:solidFill>
                  <a:srgbClr val="000000"/>
                </a:solidFill>
                <a:latin typeface="Bree Serif"/>
                <a:ea typeface="Bree Serif"/>
                <a:cs typeface="Bree Serif"/>
                <a:sym typeface="Bree Serif"/>
              </a:rPr>
              <a:t>acción.</a:t>
            </a:r>
            <a:endParaRPr sz="4907" dirty="0">
              <a:solidFill>
                <a:srgbClr val="000000"/>
              </a:solidFill>
              <a:latin typeface="Bree Serif"/>
              <a:ea typeface="Bree Serif"/>
              <a:cs typeface="Bree Serif"/>
              <a:sym typeface="Bree Serif"/>
            </a:endParaRPr>
          </a:p>
          <a:p>
            <a:pPr marL="0" lvl="0" indent="0" algn="just" rtl="0">
              <a:spcBef>
                <a:spcPts val="1200"/>
              </a:spcBef>
              <a:spcAft>
                <a:spcPts val="0"/>
              </a:spcAft>
              <a:buNone/>
            </a:pPr>
            <a:r>
              <a:rPr lang="es" sz="4907" dirty="0" smtClean="0">
                <a:solidFill>
                  <a:srgbClr val="000000"/>
                </a:solidFill>
                <a:latin typeface="Bree Serif"/>
                <a:ea typeface="Bree Serif"/>
                <a:cs typeface="Bree Serif"/>
                <a:sym typeface="Bree Serif"/>
              </a:rPr>
              <a:t>Fomentamos </a:t>
            </a:r>
            <a:r>
              <a:rPr lang="es" sz="4907" dirty="0">
                <a:solidFill>
                  <a:srgbClr val="000000"/>
                </a:solidFill>
                <a:latin typeface="Bree Serif"/>
                <a:ea typeface="Bree Serif"/>
                <a:cs typeface="Bree Serif"/>
                <a:sym typeface="Bree Serif"/>
              </a:rPr>
              <a:t>el </a:t>
            </a:r>
            <a:r>
              <a:rPr lang="es" sz="4907" dirty="0" smtClean="0">
                <a:solidFill>
                  <a:srgbClr val="000000"/>
                </a:solidFill>
                <a:latin typeface="Bree Serif"/>
                <a:ea typeface="Bree Serif"/>
                <a:cs typeface="Bree Serif"/>
                <a:sym typeface="Bree Serif"/>
              </a:rPr>
              <a:t>autoconocimiento y la participación social, porque </a:t>
            </a:r>
            <a:r>
              <a:rPr lang="es" sz="4907" dirty="0">
                <a:solidFill>
                  <a:srgbClr val="000000"/>
                </a:solidFill>
                <a:latin typeface="Bree Serif"/>
                <a:ea typeface="Bree Serif"/>
                <a:cs typeface="Bree Serif"/>
                <a:sym typeface="Bree Serif"/>
              </a:rPr>
              <a:t>creemos que cada ser humano debe tener las herramientas suficientes para poder ejercer su </a:t>
            </a:r>
            <a:r>
              <a:rPr lang="es" sz="4907" dirty="0" smtClean="0">
                <a:solidFill>
                  <a:srgbClr val="000000"/>
                </a:solidFill>
                <a:latin typeface="Bree Serif"/>
                <a:ea typeface="Bree Serif"/>
                <a:cs typeface="Bree Serif"/>
                <a:sym typeface="Bree Serif"/>
              </a:rPr>
              <a:t>ciudadanía, </a:t>
            </a:r>
            <a:r>
              <a:rPr lang="es" sz="4907" dirty="0">
                <a:solidFill>
                  <a:srgbClr val="000000"/>
                </a:solidFill>
                <a:latin typeface="Bree Serif"/>
                <a:ea typeface="Bree Serif"/>
                <a:cs typeface="Bree Serif"/>
                <a:sym typeface="Bree Serif"/>
              </a:rPr>
              <a:t>en el territorio que habita y ser capaz de liderar su propia </a:t>
            </a:r>
            <a:r>
              <a:rPr lang="es" sz="4907" dirty="0" smtClean="0">
                <a:solidFill>
                  <a:srgbClr val="000000"/>
                </a:solidFill>
                <a:latin typeface="Bree Serif"/>
                <a:ea typeface="Bree Serif"/>
                <a:cs typeface="Bree Serif"/>
                <a:sym typeface="Bree Serif"/>
              </a:rPr>
              <a:t>vida, mejorando su convivencia social. </a:t>
            </a:r>
          </a:p>
          <a:p>
            <a:pPr marL="0" lvl="0" indent="0" rtl="0">
              <a:spcBef>
                <a:spcPts val="1200"/>
              </a:spcBef>
              <a:spcAft>
                <a:spcPts val="0"/>
              </a:spcAft>
              <a:buNone/>
            </a:pPr>
            <a:r>
              <a:rPr lang="es" sz="4907" dirty="0" smtClean="0">
                <a:solidFill>
                  <a:srgbClr val="000000"/>
                </a:solidFill>
                <a:latin typeface="Bree Serif"/>
                <a:ea typeface="Bree Serif"/>
                <a:cs typeface="Bree Serif"/>
                <a:sym typeface="Bree Serif"/>
              </a:rPr>
              <a:t>                                                                                                 ¡</a:t>
            </a:r>
            <a:r>
              <a:rPr lang="es" sz="4907" dirty="0">
                <a:solidFill>
                  <a:srgbClr val="000000"/>
                </a:solidFill>
                <a:latin typeface="Bree Serif"/>
                <a:ea typeface="Bree Serif"/>
                <a:cs typeface="Bree Serif"/>
                <a:sym typeface="Bree Serif"/>
              </a:rPr>
              <a:t>Somos Comunidad!</a:t>
            </a:r>
            <a:endParaRPr sz="4907" dirty="0">
              <a:solidFill>
                <a:srgbClr val="000000"/>
              </a:solidFill>
              <a:latin typeface="Bree Serif"/>
              <a:ea typeface="Bree Serif"/>
              <a:cs typeface="Bree Serif"/>
              <a:sym typeface="Bree Serif"/>
            </a:endParaRPr>
          </a:p>
          <a:p>
            <a:pPr marL="0" lvl="0" indent="0" algn="l" rtl="0">
              <a:spcBef>
                <a:spcPts val="1200"/>
              </a:spcBef>
              <a:spcAft>
                <a:spcPts val="1200"/>
              </a:spcAft>
              <a:buNone/>
            </a:pPr>
            <a:endParaRPr dirty="0">
              <a:latin typeface="Source Code Pro Medium"/>
              <a:ea typeface="Source Code Pro Medium"/>
              <a:cs typeface="Source Code Pro Medium"/>
              <a:sym typeface="Source Code Pro Medium"/>
            </a:endParaRPr>
          </a:p>
        </p:txBody>
      </p:sp>
      <p:pic>
        <p:nvPicPr>
          <p:cNvPr id="6" name="Google Shape;74;p15"/>
          <p:cNvPicPr preferRelativeResize="0"/>
          <p:nvPr/>
        </p:nvPicPr>
        <p:blipFill rotWithShape="1">
          <a:blip r:embed="rId3">
            <a:alphaModFix/>
          </a:blip>
          <a:srcRect l="13073" r="16294" b="18883"/>
          <a:stretch/>
        </p:blipFill>
        <p:spPr>
          <a:xfrm>
            <a:off x="283600" y="1093850"/>
            <a:ext cx="3596649" cy="3478150"/>
          </a:xfrm>
          <a:prstGeom prst="rect">
            <a:avLst/>
          </a:prstGeom>
          <a:noFill/>
          <a:ln>
            <a:noFill/>
          </a:ln>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6569" y="395101"/>
            <a:ext cx="867631" cy="698749"/>
          </a:xfrm>
          <a:prstGeom prst="rect">
            <a:avLst/>
          </a:prstGeom>
          <a:effectLst>
            <a:outerShdw blurRad="50800" dist="38100" dir="8100000" algn="tr" rotWithShape="0">
              <a:prstClr val="black">
                <a:alpha val="40000"/>
              </a:prst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0"/>
            <a:ext cx="8520600" cy="793200"/>
          </a:xfrm>
          <a:prstGeom prst="rect">
            <a:avLst/>
          </a:prstGeom>
          <a:noFill/>
        </p:spPr>
        <p:txBody>
          <a:bodyPr spcFirstLastPara="1" wrap="square" lIns="91425" tIns="91425" rIns="91425" bIns="91425" anchor="t" anchorCtr="0">
            <a:normAutofit/>
          </a:bodyPr>
          <a:lstStyle/>
          <a:p>
            <a:pPr marL="0" lvl="0" indent="0" algn="ctr" rtl="0">
              <a:spcBef>
                <a:spcPts val="0"/>
              </a:spcBef>
              <a:spcAft>
                <a:spcPts val="0"/>
              </a:spcAft>
              <a:buNone/>
            </a:pPr>
            <a:r>
              <a:rPr lang="es" dirty="0">
                <a:latin typeface="Bree Serif"/>
                <a:ea typeface="Bree Serif"/>
                <a:cs typeface="Bree Serif"/>
                <a:sym typeface="Bree Serif"/>
              </a:rPr>
              <a:t>NUESTROS OBJETIVOS</a:t>
            </a:r>
            <a:endParaRPr dirty="0">
              <a:latin typeface="Bree Serif"/>
              <a:ea typeface="Bree Serif"/>
              <a:cs typeface="Bree Serif"/>
              <a:sym typeface="Bree Serif"/>
            </a:endParaRPr>
          </a:p>
        </p:txBody>
      </p:sp>
      <p:sp>
        <p:nvSpPr>
          <p:cNvPr id="72" name="Google Shape;72;p15"/>
          <p:cNvSpPr txBox="1">
            <a:spLocks noGrp="1"/>
          </p:cNvSpPr>
          <p:nvPr>
            <p:ph type="body" idx="1"/>
          </p:nvPr>
        </p:nvSpPr>
        <p:spPr>
          <a:xfrm>
            <a:off x="311700" y="1228675"/>
            <a:ext cx="3369300" cy="3340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sp>
        <p:nvSpPr>
          <p:cNvPr id="73" name="Google Shape;73;p15"/>
          <p:cNvSpPr txBox="1">
            <a:spLocks noGrp="1"/>
          </p:cNvSpPr>
          <p:nvPr>
            <p:ph type="body" idx="2"/>
          </p:nvPr>
        </p:nvSpPr>
        <p:spPr>
          <a:xfrm>
            <a:off x="4031507" y="793200"/>
            <a:ext cx="4800793" cy="4083172"/>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275"/>
              <a:buNone/>
            </a:pPr>
            <a:endParaRPr sz="1226" b="1" dirty="0"/>
          </a:p>
          <a:p>
            <a:pPr marL="0" lvl="0" indent="0" algn="l" rtl="0">
              <a:lnSpc>
                <a:spcPct val="95000"/>
              </a:lnSpc>
              <a:spcBef>
                <a:spcPts val="1200"/>
              </a:spcBef>
              <a:spcAft>
                <a:spcPts val="0"/>
              </a:spcAft>
              <a:buSzPts val="275"/>
              <a:buNone/>
            </a:pPr>
            <a:r>
              <a:rPr lang="es" sz="1426" b="1" dirty="0">
                <a:solidFill>
                  <a:srgbClr val="000000"/>
                </a:solidFill>
                <a:latin typeface="Bree Serif"/>
                <a:ea typeface="Bree Serif"/>
                <a:cs typeface="Bree Serif"/>
                <a:sym typeface="Bree Serif"/>
              </a:rPr>
              <a:t>Visibilizar</a:t>
            </a:r>
            <a:r>
              <a:rPr lang="es" sz="1426" dirty="0">
                <a:solidFill>
                  <a:srgbClr val="000000"/>
                </a:solidFill>
                <a:latin typeface="Bree Serif"/>
                <a:ea typeface="Bree Serif"/>
                <a:cs typeface="Bree Serif"/>
                <a:sym typeface="Bree Serif"/>
              </a:rPr>
              <a:t> la situación de </a:t>
            </a:r>
            <a:r>
              <a:rPr lang="es" sz="1426" dirty="0" smtClean="0">
                <a:solidFill>
                  <a:srgbClr val="000000"/>
                </a:solidFill>
                <a:latin typeface="Bree Serif"/>
                <a:ea typeface="Bree Serif"/>
                <a:cs typeface="Bree Serif"/>
                <a:sym typeface="Bree Serif"/>
              </a:rPr>
              <a:t>vulnerabilización </a:t>
            </a:r>
            <a:r>
              <a:rPr lang="es" sz="1426" dirty="0">
                <a:solidFill>
                  <a:srgbClr val="000000"/>
                </a:solidFill>
                <a:latin typeface="Bree Serif"/>
                <a:ea typeface="Bree Serif"/>
                <a:cs typeface="Bree Serif"/>
                <a:sym typeface="Bree Serif"/>
              </a:rPr>
              <a:t>política, social, económica y cultural, que atraviesa al sector del empleo de hogar y cuidados.</a:t>
            </a:r>
            <a:endParaRPr sz="1426" dirty="0">
              <a:solidFill>
                <a:srgbClr val="000000"/>
              </a:solidFill>
              <a:latin typeface="Bree Serif"/>
              <a:ea typeface="Bree Serif"/>
              <a:cs typeface="Bree Serif"/>
              <a:sym typeface="Bree Serif"/>
            </a:endParaRPr>
          </a:p>
          <a:p>
            <a:pPr marL="0" lvl="0" indent="0" algn="just" rtl="0">
              <a:lnSpc>
                <a:spcPct val="95000"/>
              </a:lnSpc>
              <a:spcBef>
                <a:spcPts val="1200"/>
              </a:spcBef>
              <a:spcAft>
                <a:spcPts val="0"/>
              </a:spcAft>
              <a:buSzPts val="275"/>
              <a:buNone/>
            </a:pPr>
            <a:r>
              <a:rPr lang="es" sz="1426" b="1" dirty="0">
                <a:solidFill>
                  <a:srgbClr val="000000"/>
                </a:solidFill>
                <a:latin typeface="Bree Serif"/>
                <a:ea typeface="Bree Serif"/>
                <a:cs typeface="Bree Serif"/>
                <a:sym typeface="Bree Serif"/>
              </a:rPr>
              <a:t>Sensibilizar</a:t>
            </a:r>
            <a:r>
              <a:rPr lang="es" sz="1426" dirty="0">
                <a:solidFill>
                  <a:srgbClr val="000000"/>
                </a:solidFill>
                <a:latin typeface="Bree Serif"/>
                <a:ea typeface="Bree Serif"/>
                <a:cs typeface="Bree Serif"/>
                <a:sym typeface="Bree Serif"/>
              </a:rPr>
              <a:t> a las trabajadoras de hogar, a la sociedad en  general, a los agentes institucionales y políticos, con el fin de despertar conciencia social, acerca de la relevancia que </a:t>
            </a:r>
            <a:r>
              <a:rPr lang="es" sz="1426" dirty="0" smtClean="0">
                <a:solidFill>
                  <a:srgbClr val="000000"/>
                </a:solidFill>
                <a:latin typeface="Bree Serif"/>
                <a:ea typeface="Bree Serif"/>
                <a:cs typeface="Bree Serif"/>
                <a:sym typeface="Bree Serif"/>
              </a:rPr>
              <a:t>tienen, </a:t>
            </a:r>
            <a:r>
              <a:rPr lang="es" sz="1426" dirty="0">
                <a:solidFill>
                  <a:srgbClr val="000000"/>
                </a:solidFill>
                <a:latin typeface="Bree Serif"/>
                <a:ea typeface="Bree Serif"/>
                <a:cs typeface="Bree Serif"/>
                <a:sym typeface="Bree Serif"/>
              </a:rPr>
              <a:t>el trabajo del hogar y </a:t>
            </a:r>
            <a:r>
              <a:rPr lang="es" sz="1426" dirty="0" smtClean="0">
                <a:solidFill>
                  <a:srgbClr val="000000"/>
                </a:solidFill>
                <a:latin typeface="Bree Serif"/>
                <a:ea typeface="Bree Serif"/>
                <a:cs typeface="Bree Serif"/>
                <a:sym typeface="Bree Serif"/>
              </a:rPr>
              <a:t>de los cuidados</a:t>
            </a:r>
            <a:r>
              <a:rPr lang="es" sz="1426" dirty="0">
                <a:solidFill>
                  <a:srgbClr val="000000"/>
                </a:solidFill>
                <a:latin typeface="Bree Serif"/>
                <a:ea typeface="Bree Serif"/>
                <a:cs typeface="Bree Serif"/>
                <a:sym typeface="Bree Serif"/>
              </a:rPr>
              <a:t>, remunerado y no remunerado, </a:t>
            </a:r>
            <a:r>
              <a:rPr lang="es" sz="1426" dirty="0" smtClean="0">
                <a:solidFill>
                  <a:srgbClr val="000000"/>
                </a:solidFill>
                <a:latin typeface="Bree Serif"/>
                <a:ea typeface="Bree Serif"/>
                <a:cs typeface="Bree Serif"/>
                <a:sym typeface="Bree Serif"/>
              </a:rPr>
              <a:t>como base de </a:t>
            </a:r>
            <a:r>
              <a:rPr lang="es" sz="1426" dirty="0">
                <a:solidFill>
                  <a:srgbClr val="000000"/>
                </a:solidFill>
                <a:latin typeface="Bree Serif"/>
                <a:ea typeface="Bree Serif"/>
                <a:cs typeface="Bree Serif"/>
                <a:sym typeface="Bree Serif"/>
              </a:rPr>
              <a:t>toda la sociedad.</a:t>
            </a:r>
            <a:endParaRPr sz="1426" dirty="0">
              <a:solidFill>
                <a:srgbClr val="000000"/>
              </a:solidFill>
              <a:latin typeface="Bree Serif"/>
              <a:ea typeface="Bree Serif"/>
              <a:cs typeface="Bree Serif"/>
              <a:sym typeface="Bree Serif"/>
            </a:endParaRPr>
          </a:p>
          <a:p>
            <a:pPr marL="0" lvl="0" indent="0" algn="just" rtl="0">
              <a:lnSpc>
                <a:spcPct val="95000"/>
              </a:lnSpc>
              <a:spcBef>
                <a:spcPts val="1200"/>
              </a:spcBef>
              <a:spcAft>
                <a:spcPts val="0"/>
              </a:spcAft>
              <a:buSzPts val="275"/>
              <a:buNone/>
            </a:pPr>
            <a:r>
              <a:rPr lang="es" sz="1426" b="1" dirty="0">
                <a:solidFill>
                  <a:srgbClr val="000000"/>
                </a:solidFill>
                <a:latin typeface="Bree Serif"/>
                <a:ea typeface="Bree Serif"/>
                <a:cs typeface="Bree Serif"/>
                <a:sym typeface="Bree Serif"/>
              </a:rPr>
              <a:t>Reivindicar</a:t>
            </a:r>
            <a:r>
              <a:rPr lang="es" sz="1426" dirty="0">
                <a:solidFill>
                  <a:srgbClr val="000000"/>
                </a:solidFill>
                <a:latin typeface="Bree Serif"/>
                <a:ea typeface="Bree Serif"/>
                <a:cs typeface="Bree Serif"/>
                <a:sym typeface="Bree Serif"/>
              </a:rPr>
              <a:t> los </a:t>
            </a:r>
            <a:r>
              <a:rPr lang="es" sz="1426" dirty="0" smtClean="0">
                <a:solidFill>
                  <a:srgbClr val="000000"/>
                </a:solidFill>
                <a:latin typeface="Bree Serif"/>
                <a:ea typeface="Bree Serif"/>
                <a:cs typeface="Bree Serif"/>
                <a:sym typeface="Bree Serif"/>
              </a:rPr>
              <a:t>derechos que hacen falta, </a:t>
            </a:r>
            <a:r>
              <a:rPr lang="es" sz="1426" dirty="0">
                <a:solidFill>
                  <a:srgbClr val="000000"/>
                </a:solidFill>
                <a:latin typeface="Bree Serif"/>
                <a:ea typeface="Bree Serif"/>
                <a:cs typeface="Bree Serif"/>
                <a:sym typeface="Bree Serif"/>
              </a:rPr>
              <a:t>en el actual Real Decreto 1620/2011. Que España ratifique el convenio 189 de la O.I.T. y su recomendación 201, para que el sector del empleo de hogar y cuidados, sea reconocido con plenos derechos, dentro del </a:t>
            </a:r>
            <a:r>
              <a:rPr lang="es" sz="1426" dirty="0" smtClean="0">
                <a:solidFill>
                  <a:srgbClr val="000000"/>
                </a:solidFill>
                <a:latin typeface="Bree Serif"/>
                <a:ea typeface="Bree Serif"/>
                <a:cs typeface="Bree Serif"/>
                <a:sym typeface="Bree Serif"/>
              </a:rPr>
              <a:t>“Estatuto General de </a:t>
            </a:r>
            <a:r>
              <a:rPr lang="es" sz="1426" dirty="0">
                <a:solidFill>
                  <a:srgbClr val="000000"/>
                </a:solidFill>
                <a:latin typeface="Bree Serif"/>
                <a:ea typeface="Bree Serif"/>
                <a:cs typeface="Bree Serif"/>
                <a:sym typeface="Bree Serif"/>
              </a:rPr>
              <a:t>los </a:t>
            </a:r>
            <a:r>
              <a:rPr lang="es" sz="1426" dirty="0" smtClean="0">
                <a:solidFill>
                  <a:srgbClr val="000000"/>
                </a:solidFill>
                <a:latin typeface="Bree Serif"/>
                <a:ea typeface="Bree Serif"/>
                <a:cs typeface="Bree Serif"/>
                <a:sym typeface="Bree Serif"/>
              </a:rPr>
              <a:t>Trabajadores”.</a:t>
            </a:r>
            <a:endParaRPr sz="1426" dirty="0">
              <a:solidFill>
                <a:srgbClr val="000000"/>
              </a:solidFill>
              <a:latin typeface="Bree Serif"/>
              <a:ea typeface="Bree Serif"/>
              <a:cs typeface="Bree Serif"/>
              <a:sym typeface="Bree Serif"/>
            </a:endParaRPr>
          </a:p>
          <a:p>
            <a:pPr marL="0" lvl="0" indent="0" algn="l" rtl="0">
              <a:lnSpc>
                <a:spcPct val="95000"/>
              </a:lnSpc>
              <a:spcBef>
                <a:spcPts val="1200"/>
              </a:spcBef>
              <a:spcAft>
                <a:spcPts val="0"/>
              </a:spcAft>
              <a:buSzPts val="275"/>
              <a:buNone/>
            </a:pPr>
            <a:endParaRPr sz="1426" dirty="0">
              <a:solidFill>
                <a:srgbClr val="000000"/>
              </a:solidFill>
              <a:latin typeface="Bree Serif"/>
              <a:ea typeface="Bree Serif"/>
              <a:cs typeface="Bree Serif"/>
              <a:sym typeface="Bree Serif"/>
            </a:endParaRPr>
          </a:p>
          <a:p>
            <a:pPr marL="0" lvl="0" indent="0" algn="l" rtl="0">
              <a:lnSpc>
                <a:spcPct val="95000"/>
              </a:lnSpc>
              <a:spcBef>
                <a:spcPts val="1200"/>
              </a:spcBef>
              <a:spcAft>
                <a:spcPts val="1200"/>
              </a:spcAft>
              <a:buSzPts val="275"/>
              <a:buNone/>
            </a:pPr>
            <a:endParaRPr sz="350" dirty="0"/>
          </a:p>
        </p:txBody>
      </p:sp>
      <p:pic>
        <p:nvPicPr>
          <p:cNvPr id="7" name="Google Shape;66;p14"/>
          <p:cNvPicPr preferRelativeResize="0"/>
          <p:nvPr/>
        </p:nvPicPr>
        <p:blipFill rotWithShape="1">
          <a:blip r:embed="rId3">
            <a:alphaModFix/>
          </a:blip>
          <a:srcRect l="5846" t="138" r="4158"/>
          <a:stretch/>
        </p:blipFill>
        <p:spPr>
          <a:xfrm>
            <a:off x="311700" y="1228675"/>
            <a:ext cx="3452225" cy="3402911"/>
          </a:xfrm>
          <a:prstGeom prst="rect">
            <a:avLst/>
          </a:prstGeom>
          <a:noFill/>
          <a:ln>
            <a:noFill/>
          </a:ln>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0401" y="242002"/>
            <a:ext cx="807513" cy="650332"/>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41430556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01068" y="209091"/>
            <a:ext cx="8520600" cy="8010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es" dirty="0">
                <a:latin typeface="Bree Serif"/>
                <a:ea typeface="Bree Serif"/>
                <a:cs typeface="Bree Serif"/>
                <a:sym typeface="Bree Serif"/>
              </a:rPr>
              <a:t>NUESTROS VALORES</a:t>
            </a:r>
            <a:endParaRPr dirty="0">
              <a:latin typeface="Bree Serif"/>
              <a:ea typeface="Bree Serif"/>
              <a:cs typeface="Bree Serif"/>
              <a:sym typeface="Bree Serif"/>
            </a:endParaRPr>
          </a:p>
        </p:txBody>
      </p:sp>
      <p:sp>
        <p:nvSpPr>
          <p:cNvPr id="80" name="Google Shape;80;p16"/>
          <p:cNvSpPr txBox="1">
            <a:spLocks noGrp="1"/>
          </p:cNvSpPr>
          <p:nvPr>
            <p:ph type="body" idx="1"/>
          </p:nvPr>
        </p:nvSpPr>
        <p:spPr>
          <a:xfrm>
            <a:off x="448245" y="1010091"/>
            <a:ext cx="8247509" cy="3838355"/>
          </a:xfrm>
          <a:prstGeom prst="rect">
            <a:avLst/>
          </a:prstGeom>
        </p:spPr>
        <p:txBody>
          <a:bodyPr spcFirstLastPara="1" wrap="square" lIns="91425" tIns="91425" rIns="91425" bIns="91425" anchor="t" anchorCtr="0">
            <a:noAutofit/>
          </a:bodyPr>
          <a:lstStyle/>
          <a:p>
            <a:pPr marL="457200" lvl="0" indent="-304800" algn="just" rtl="0">
              <a:lnSpc>
                <a:spcPct val="105000"/>
              </a:lnSpc>
              <a:spcBef>
                <a:spcPts val="0"/>
              </a:spcBef>
              <a:spcAft>
                <a:spcPts val="0"/>
              </a:spcAft>
              <a:buClr>
                <a:srgbClr val="000000"/>
              </a:buClr>
              <a:buSzPts val="1200"/>
              <a:buFont typeface="Bree Serif"/>
              <a:buChar char="❖"/>
            </a:pPr>
            <a:r>
              <a:rPr lang="es" sz="1200" b="1" dirty="0">
                <a:solidFill>
                  <a:srgbClr val="000000"/>
                </a:solidFill>
                <a:latin typeface="Bree Serif"/>
                <a:ea typeface="Bree Serif"/>
                <a:cs typeface="Bree Serif"/>
                <a:sym typeface="Bree Serif"/>
              </a:rPr>
              <a:t>Interculturalidad desde la horizontalidad:</a:t>
            </a:r>
            <a:r>
              <a:rPr lang="es" sz="1200" dirty="0">
                <a:solidFill>
                  <a:srgbClr val="000000"/>
                </a:solidFill>
                <a:latin typeface="Bree Serif"/>
                <a:ea typeface="Bree Serif"/>
                <a:cs typeface="Bree Serif"/>
                <a:sym typeface="Bree Serif"/>
              </a:rPr>
              <a:t> Trabajamos desde la sinergia de las diversas concepciones </a:t>
            </a:r>
            <a:r>
              <a:rPr lang="es" sz="1200" dirty="0" smtClean="0">
                <a:solidFill>
                  <a:srgbClr val="000000"/>
                </a:solidFill>
                <a:latin typeface="Bree Serif"/>
                <a:ea typeface="Bree Serif"/>
                <a:cs typeface="Bree Serif"/>
                <a:sym typeface="Bree Serif"/>
              </a:rPr>
              <a:t>culturales </a:t>
            </a:r>
            <a:r>
              <a:rPr lang="es" sz="1200" dirty="0">
                <a:solidFill>
                  <a:srgbClr val="000000"/>
                </a:solidFill>
                <a:latin typeface="Bree Serif"/>
                <a:ea typeface="Bree Serif"/>
                <a:cs typeface="Bree Serif"/>
                <a:sym typeface="Bree Serif"/>
              </a:rPr>
              <a:t>y realidades de nuestra sociedad actual</a:t>
            </a:r>
            <a:r>
              <a:rPr lang="es" sz="1200" dirty="0" smtClean="0">
                <a:solidFill>
                  <a:srgbClr val="000000"/>
                </a:solidFill>
                <a:latin typeface="Bree Serif"/>
                <a:ea typeface="Bree Serif"/>
                <a:cs typeface="Bree Serif"/>
                <a:sym typeface="Bree Serif"/>
              </a:rPr>
              <a:t>.</a:t>
            </a:r>
          </a:p>
          <a:p>
            <a:pPr marL="152400" lvl="0" indent="0" algn="just" rtl="0">
              <a:lnSpc>
                <a:spcPct val="105000"/>
              </a:lnSpc>
              <a:spcBef>
                <a:spcPts val="0"/>
              </a:spcBef>
              <a:spcAft>
                <a:spcPts val="0"/>
              </a:spcAft>
              <a:buClr>
                <a:srgbClr val="000000"/>
              </a:buClr>
              <a:buSzPts val="1200"/>
              <a:buNone/>
            </a:pPr>
            <a:endParaRPr sz="1200" dirty="0">
              <a:solidFill>
                <a:srgbClr val="000000"/>
              </a:solidFill>
              <a:latin typeface="Bree Serif"/>
              <a:ea typeface="Bree Serif"/>
              <a:cs typeface="Bree Serif"/>
              <a:sym typeface="Bree Serif"/>
            </a:endParaRPr>
          </a:p>
          <a:p>
            <a:pPr marL="457200" lvl="0" indent="-304800" algn="just" rtl="0">
              <a:lnSpc>
                <a:spcPct val="105000"/>
              </a:lnSpc>
              <a:spcBef>
                <a:spcPts val="0"/>
              </a:spcBef>
              <a:spcAft>
                <a:spcPts val="0"/>
              </a:spcAft>
              <a:buClr>
                <a:srgbClr val="000000"/>
              </a:buClr>
              <a:buSzPts val="1200"/>
              <a:buFont typeface="Bree Serif"/>
              <a:buChar char="❖"/>
            </a:pPr>
            <a:r>
              <a:rPr lang="es" sz="1200" b="1" dirty="0">
                <a:solidFill>
                  <a:srgbClr val="000000"/>
                </a:solidFill>
                <a:latin typeface="Bree Serif"/>
                <a:ea typeface="Bree Serif"/>
                <a:cs typeface="Bree Serif"/>
                <a:sym typeface="Bree Serif"/>
              </a:rPr>
              <a:t>Equidad:</a:t>
            </a:r>
            <a:r>
              <a:rPr lang="es" sz="1200" dirty="0">
                <a:solidFill>
                  <a:srgbClr val="000000"/>
                </a:solidFill>
                <a:latin typeface="Bree Serif"/>
                <a:ea typeface="Bree Serif"/>
                <a:cs typeface="Bree Serif"/>
                <a:sym typeface="Bree Serif"/>
              </a:rPr>
              <a:t> </a:t>
            </a:r>
            <a:r>
              <a:rPr lang="es" sz="1200" dirty="0" smtClean="0">
                <a:solidFill>
                  <a:srgbClr val="000000"/>
                </a:solidFill>
                <a:latin typeface="Bree Serif"/>
                <a:ea typeface="Bree Serif"/>
                <a:cs typeface="Bree Serif"/>
                <a:sym typeface="Bree Serif"/>
              </a:rPr>
              <a:t> Partimos </a:t>
            </a:r>
            <a:r>
              <a:rPr lang="es" sz="1200" dirty="0">
                <a:solidFill>
                  <a:srgbClr val="000000"/>
                </a:solidFill>
                <a:latin typeface="Bree Serif"/>
                <a:ea typeface="Bree Serif"/>
                <a:cs typeface="Bree Serif"/>
                <a:sym typeface="Bree Serif"/>
              </a:rPr>
              <a:t>de la premisa de que cada persona cuenta con unas circunstancias específicas y excepcionales, para poder ejercer su ciudadanía, dentro de un mismo territorio</a:t>
            </a:r>
            <a:r>
              <a:rPr lang="es" sz="1200" dirty="0" smtClean="0">
                <a:solidFill>
                  <a:srgbClr val="000000"/>
                </a:solidFill>
                <a:latin typeface="Bree Serif"/>
                <a:ea typeface="Bree Serif"/>
                <a:cs typeface="Bree Serif"/>
                <a:sym typeface="Bree Serif"/>
              </a:rPr>
              <a:t>.</a:t>
            </a:r>
          </a:p>
          <a:p>
            <a:pPr marL="152400" lvl="0" indent="0" algn="just" rtl="0">
              <a:lnSpc>
                <a:spcPct val="105000"/>
              </a:lnSpc>
              <a:spcBef>
                <a:spcPts val="0"/>
              </a:spcBef>
              <a:spcAft>
                <a:spcPts val="0"/>
              </a:spcAft>
              <a:buClr>
                <a:srgbClr val="000000"/>
              </a:buClr>
              <a:buSzPts val="1200"/>
              <a:buNone/>
            </a:pPr>
            <a:endParaRPr sz="1200" dirty="0">
              <a:solidFill>
                <a:srgbClr val="000000"/>
              </a:solidFill>
              <a:latin typeface="Bree Serif"/>
              <a:ea typeface="Bree Serif"/>
              <a:cs typeface="Bree Serif"/>
              <a:sym typeface="Bree Serif"/>
            </a:endParaRPr>
          </a:p>
          <a:p>
            <a:pPr marL="457200" lvl="0" indent="-304800" algn="just" rtl="0">
              <a:lnSpc>
                <a:spcPct val="105000"/>
              </a:lnSpc>
              <a:spcBef>
                <a:spcPts val="0"/>
              </a:spcBef>
              <a:spcAft>
                <a:spcPts val="0"/>
              </a:spcAft>
              <a:buClr>
                <a:srgbClr val="000000"/>
              </a:buClr>
              <a:buSzPts val="1200"/>
              <a:buFont typeface="Bree Serif"/>
              <a:buChar char="❖"/>
            </a:pPr>
            <a:r>
              <a:rPr lang="es" sz="1200" b="1" dirty="0">
                <a:solidFill>
                  <a:srgbClr val="000000"/>
                </a:solidFill>
                <a:latin typeface="Bree Serif"/>
                <a:ea typeface="Bree Serif"/>
                <a:cs typeface="Bree Serif"/>
                <a:sym typeface="Bree Serif"/>
              </a:rPr>
              <a:t>Enfoque de Género: </a:t>
            </a:r>
            <a:r>
              <a:rPr lang="es" sz="1200" b="1" dirty="0" smtClean="0">
                <a:solidFill>
                  <a:srgbClr val="000000"/>
                </a:solidFill>
                <a:latin typeface="Bree Serif"/>
                <a:ea typeface="Bree Serif"/>
                <a:cs typeface="Bree Serif"/>
                <a:sym typeface="Bree Serif"/>
              </a:rPr>
              <a:t> </a:t>
            </a:r>
            <a:r>
              <a:rPr lang="es" sz="1200" dirty="0" smtClean="0">
                <a:solidFill>
                  <a:srgbClr val="000000"/>
                </a:solidFill>
                <a:latin typeface="Bree Serif"/>
                <a:ea typeface="Bree Serif"/>
                <a:cs typeface="Bree Serif"/>
                <a:sym typeface="Bree Serif"/>
              </a:rPr>
              <a:t>Destacamos </a:t>
            </a:r>
            <a:r>
              <a:rPr lang="es" sz="1200" dirty="0">
                <a:solidFill>
                  <a:srgbClr val="000000"/>
                </a:solidFill>
                <a:latin typeface="Bree Serif"/>
                <a:ea typeface="Bree Serif"/>
                <a:cs typeface="Bree Serif"/>
                <a:sym typeface="Bree Serif"/>
              </a:rPr>
              <a:t>que el trabajo del hogar y cuidados, remunerado, NO debe ser un sector laboral </a:t>
            </a:r>
            <a:r>
              <a:rPr lang="es" sz="1200" dirty="0" smtClean="0">
                <a:solidFill>
                  <a:srgbClr val="000000"/>
                </a:solidFill>
                <a:latin typeface="Bree Serif"/>
                <a:ea typeface="Bree Serif"/>
                <a:cs typeface="Bree Serif"/>
                <a:sym typeface="Bree Serif"/>
              </a:rPr>
              <a:t>feminizado. Fomentar la distrbución del trabajo </a:t>
            </a:r>
            <a:r>
              <a:rPr lang="es" sz="1200" dirty="0">
                <a:solidFill>
                  <a:srgbClr val="000000"/>
                </a:solidFill>
                <a:latin typeface="Bree Serif"/>
                <a:ea typeface="Bree Serif"/>
                <a:cs typeface="Bree Serif"/>
                <a:sym typeface="Bree Serif"/>
              </a:rPr>
              <a:t>del hogar </a:t>
            </a:r>
            <a:r>
              <a:rPr lang="es" sz="1200" dirty="0" smtClean="0">
                <a:solidFill>
                  <a:srgbClr val="000000"/>
                </a:solidFill>
                <a:latin typeface="Bree Serif"/>
                <a:ea typeface="Bree Serif"/>
                <a:cs typeface="Bree Serif"/>
                <a:sym typeface="Bree Serif"/>
              </a:rPr>
              <a:t>y de </a:t>
            </a:r>
            <a:r>
              <a:rPr lang="es" sz="1200" dirty="0">
                <a:solidFill>
                  <a:srgbClr val="000000"/>
                </a:solidFill>
                <a:latin typeface="Bree Serif"/>
                <a:ea typeface="Bree Serif"/>
                <a:cs typeface="Bree Serif"/>
                <a:sym typeface="Bree Serif"/>
              </a:rPr>
              <a:t>los </a:t>
            </a:r>
            <a:r>
              <a:rPr lang="es" sz="1200" dirty="0" smtClean="0">
                <a:solidFill>
                  <a:srgbClr val="000000"/>
                </a:solidFill>
                <a:latin typeface="Bree Serif"/>
                <a:ea typeface="Bree Serif"/>
                <a:cs typeface="Bree Serif"/>
                <a:sym typeface="Bree Serif"/>
              </a:rPr>
              <a:t>cuidados, </a:t>
            </a:r>
            <a:r>
              <a:rPr lang="es" sz="1200" dirty="0">
                <a:solidFill>
                  <a:srgbClr val="000000"/>
                </a:solidFill>
                <a:latin typeface="Bree Serif"/>
                <a:ea typeface="Bree Serif"/>
                <a:cs typeface="Bree Serif"/>
                <a:sym typeface="Bree Serif"/>
              </a:rPr>
              <a:t>no </a:t>
            </a:r>
            <a:r>
              <a:rPr lang="es" sz="1200" dirty="0" smtClean="0">
                <a:solidFill>
                  <a:srgbClr val="000000"/>
                </a:solidFill>
                <a:latin typeface="Bree Serif"/>
                <a:ea typeface="Bree Serif"/>
                <a:cs typeface="Bree Serif"/>
                <a:sym typeface="Bree Serif"/>
              </a:rPr>
              <a:t>remunerados, de forma equitativa entre los mienbros de cada familia, </a:t>
            </a:r>
            <a:r>
              <a:rPr lang="es" sz="1200" dirty="0">
                <a:solidFill>
                  <a:srgbClr val="000000"/>
                </a:solidFill>
                <a:latin typeface="Bree Serif"/>
                <a:ea typeface="Bree Serif"/>
                <a:cs typeface="Bree Serif"/>
                <a:sym typeface="Bree Serif"/>
              </a:rPr>
              <a:t>es fundamental para contribuir a erradicar la discriminación por género</a:t>
            </a:r>
            <a:r>
              <a:rPr lang="es" sz="1200" dirty="0" smtClean="0">
                <a:solidFill>
                  <a:srgbClr val="000000"/>
                </a:solidFill>
                <a:latin typeface="Bree Serif"/>
                <a:ea typeface="Bree Serif"/>
                <a:cs typeface="Bree Serif"/>
                <a:sym typeface="Bree Serif"/>
              </a:rPr>
              <a:t>.</a:t>
            </a:r>
          </a:p>
          <a:p>
            <a:pPr marL="152400" lvl="0" indent="0" algn="just" rtl="0">
              <a:lnSpc>
                <a:spcPct val="105000"/>
              </a:lnSpc>
              <a:spcBef>
                <a:spcPts val="0"/>
              </a:spcBef>
              <a:spcAft>
                <a:spcPts val="0"/>
              </a:spcAft>
              <a:buClr>
                <a:srgbClr val="000000"/>
              </a:buClr>
              <a:buSzPts val="1200"/>
              <a:buNone/>
            </a:pPr>
            <a:endParaRPr sz="1200" dirty="0">
              <a:solidFill>
                <a:srgbClr val="000000"/>
              </a:solidFill>
              <a:latin typeface="Bree Serif"/>
              <a:ea typeface="Bree Serif"/>
              <a:cs typeface="Bree Serif"/>
              <a:sym typeface="Bree Serif"/>
            </a:endParaRPr>
          </a:p>
          <a:p>
            <a:pPr marL="457200" lvl="0" indent="-304800" algn="just" rtl="0">
              <a:lnSpc>
                <a:spcPct val="105000"/>
              </a:lnSpc>
              <a:spcBef>
                <a:spcPts val="0"/>
              </a:spcBef>
              <a:spcAft>
                <a:spcPts val="0"/>
              </a:spcAft>
              <a:buClr>
                <a:srgbClr val="000000"/>
              </a:buClr>
              <a:buSzPts val="1200"/>
              <a:buFont typeface="Bree Serif"/>
              <a:buChar char="❖"/>
            </a:pPr>
            <a:r>
              <a:rPr lang="es" sz="1200" b="1" dirty="0" smtClean="0">
                <a:solidFill>
                  <a:srgbClr val="000000"/>
                </a:solidFill>
                <a:latin typeface="Bree Serif"/>
                <a:ea typeface="Bree Serif"/>
                <a:cs typeface="Bree Serif"/>
                <a:sym typeface="Bree Serif"/>
              </a:rPr>
              <a:t>Autocuidado:</a:t>
            </a:r>
            <a:r>
              <a:rPr lang="es" sz="1200" dirty="0">
                <a:solidFill>
                  <a:srgbClr val="000000"/>
                </a:solidFill>
                <a:latin typeface="Bree Serif"/>
                <a:ea typeface="Bree Serif"/>
                <a:cs typeface="Bree Serif"/>
                <a:sym typeface="Bree Serif"/>
              </a:rPr>
              <a:t> </a:t>
            </a:r>
            <a:r>
              <a:rPr lang="es" sz="1200" dirty="0" smtClean="0">
                <a:solidFill>
                  <a:srgbClr val="000000"/>
                </a:solidFill>
                <a:latin typeface="Bree Serif"/>
                <a:ea typeface="Bree Serif"/>
                <a:cs typeface="Bree Serif"/>
                <a:sym typeface="Bree Serif"/>
              </a:rPr>
              <a:t> Promovemos el autoconocimiento, </a:t>
            </a:r>
            <a:r>
              <a:rPr lang="es" sz="1200" dirty="0">
                <a:solidFill>
                  <a:srgbClr val="000000"/>
                </a:solidFill>
                <a:latin typeface="Bree Serif"/>
                <a:ea typeface="Bree Serif"/>
                <a:cs typeface="Bree Serif"/>
                <a:sym typeface="Bree Serif"/>
              </a:rPr>
              <a:t>con el fin de </a:t>
            </a:r>
            <a:r>
              <a:rPr lang="es" sz="1200" dirty="0" smtClean="0">
                <a:solidFill>
                  <a:srgbClr val="000000"/>
                </a:solidFill>
                <a:latin typeface="Bree Serif"/>
                <a:ea typeface="Bree Serif"/>
                <a:cs typeface="Bree Serif"/>
                <a:sym typeface="Bree Serif"/>
              </a:rPr>
              <a:t>que cada  compañera pueda identificar </a:t>
            </a:r>
            <a:r>
              <a:rPr lang="es" sz="1200" dirty="0">
                <a:solidFill>
                  <a:srgbClr val="000000"/>
                </a:solidFill>
                <a:latin typeface="Bree Serif"/>
                <a:ea typeface="Bree Serif"/>
                <a:cs typeface="Bree Serif"/>
                <a:sym typeface="Bree Serif"/>
              </a:rPr>
              <a:t>herramientas de gestión emocional, buscando una adecuada salud física y mental, que le lleve a ser capaz de liderar su propia vida y facilitar su cohesión </a:t>
            </a:r>
            <a:r>
              <a:rPr lang="es" sz="1200" dirty="0" smtClean="0">
                <a:solidFill>
                  <a:srgbClr val="000000"/>
                </a:solidFill>
                <a:latin typeface="Bree Serif"/>
                <a:ea typeface="Bree Serif"/>
                <a:cs typeface="Bree Serif"/>
                <a:sym typeface="Bree Serif"/>
              </a:rPr>
              <a:t>social.</a:t>
            </a:r>
          </a:p>
          <a:p>
            <a:pPr marL="457200" lvl="0" indent="-304800" algn="just" rtl="0">
              <a:lnSpc>
                <a:spcPct val="105000"/>
              </a:lnSpc>
              <a:spcBef>
                <a:spcPts val="0"/>
              </a:spcBef>
              <a:spcAft>
                <a:spcPts val="0"/>
              </a:spcAft>
              <a:buClr>
                <a:srgbClr val="000000"/>
              </a:buClr>
              <a:buSzPts val="1200"/>
              <a:buFont typeface="Bree Serif"/>
              <a:buChar char="❖"/>
            </a:pPr>
            <a:endParaRPr sz="1200" dirty="0">
              <a:solidFill>
                <a:srgbClr val="000000"/>
              </a:solidFill>
              <a:latin typeface="Bree Serif"/>
              <a:ea typeface="Bree Serif"/>
              <a:cs typeface="Bree Serif"/>
              <a:sym typeface="Bree Serif"/>
            </a:endParaRPr>
          </a:p>
          <a:p>
            <a:pPr marL="457200" lvl="0" indent="-304800" algn="just" rtl="0">
              <a:lnSpc>
                <a:spcPct val="105000"/>
              </a:lnSpc>
              <a:spcBef>
                <a:spcPts val="0"/>
              </a:spcBef>
              <a:spcAft>
                <a:spcPts val="0"/>
              </a:spcAft>
              <a:buClr>
                <a:srgbClr val="000000"/>
              </a:buClr>
              <a:buSzPts val="1200"/>
              <a:buFont typeface="Bree Serif"/>
              <a:buChar char="❖"/>
            </a:pPr>
            <a:r>
              <a:rPr lang="es" sz="1200" b="1" dirty="0">
                <a:solidFill>
                  <a:srgbClr val="000000"/>
                </a:solidFill>
                <a:latin typeface="Bree Serif"/>
                <a:ea typeface="Bree Serif"/>
                <a:cs typeface="Bree Serif"/>
                <a:sym typeface="Bree Serif"/>
              </a:rPr>
              <a:t>Somos Comunidad en Red:</a:t>
            </a:r>
            <a:r>
              <a:rPr lang="es" sz="1200" dirty="0">
                <a:solidFill>
                  <a:srgbClr val="000000"/>
                </a:solidFill>
                <a:latin typeface="Bree Serif"/>
                <a:ea typeface="Bree Serif"/>
                <a:cs typeface="Bree Serif"/>
                <a:sym typeface="Bree Serif"/>
              </a:rPr>
              <a:t> Nuestra intención es la de crear una comunidad equitativa, autosuficiente, horizontal, intercultural y </a:t>
            </a:r>
            <a:r>
              <a:rPr lang="es" sz="1200" dirty="0" smtClean="0">
                <a:solidFill>
                  <a:srgbClr val="000000"/>
                </a:solidFill>
                <a:latin typeface="Bree Serif"/>
                <a:ea typeface="Bree Serif"/>
                <a:cs typeface="Bree Serif"/>
                <a:sym typeface="Bree Serif"/>
              </a:rPr>
              <a:t>entretejida.  Nos </a:t>
            </a:r>
            <a:r>
              <a:rPr lang="es" sz="1200" dirty="0">
                <a:solidFill>
                  <a:srgbClr val="000000"/>
                </a:solidFill>
                <a:latin typeface="Bree Serif"/>
                <a:ea typeface="Bree Serif"/>
                <a:cs typeface="Bree Serif"/>
                <a:sym typeface="Bree Serif"/>
              </a:rPr>
              <a:t>apoyamos en las organizaciones a fines, quienes completan la atención a las compañeras que nos contactan.</a:t>
            </a:r>
            <a:endParaRPr sz="1200" dirty="0">
              <a:solidFill>
                <a:srgbClr val="000000"/>
              </a:solidFill>
              <a:latin typeface="Bree Serif"/>
              <a:ea typeface="Bree Serif"/>
              <a:cs typeface="Bree Serif"/>
              <a:sym typeface="Bree Serif"/>
            </a:endParaRPr>
          </a:p>
          <a:p>
            <a:pPr marL="0" lvl="0" indent="0" algn="l" rtl="0">
              <a:lnSpc>
                <a:spcPct val="105000"/>
              </a:lnSpc>
              <a:spcBef>
                <a:spcPts val="1200"/>
              </a:spcBef>
              <a:spcAft>
                <a:spcPts val="1200"/>
              </a:spcAft>
              <a:buSzPts val="275"/>
              <a:buNone/>
            </a:pPr>
            <a:endParaRPr sz="1200" dirty="0"/>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9034" y="298575"/>
            <a:ext cx="772372" cy="622032"/>
          </a:xfrm>
          <a:prstGeom prst="rect">
            <a:avLst/>
          </a:prstGeom>
          <a:effectLst>
            <a:outerShdw blurRad="50800" dist="38100" dir="8100000" algn="tr" rotWithShape="0">
              <a:prstClr val="black">
                <a:alpha val="40000"/>
              </a:prst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5"/>
          <p:cNvSpPr txBox="1">
            <a:spLocks noGrp="1"/>
          </p:cNvSpPr>
          <p:nvPr>
            <p:ph type="title"/>
          </p:nvPr>
        </p:nvSpPr>
        <p:spPr>
          <a:xfrm>
            <a:off x="-66536" y="117520"/>
            <a:ext cx="4319420" cy="675200"/>
          </a:xfrm>
          <a:prstGeom prst="rect">
            <a:avLst/>
          </a:prstGeom>
          <a:noFill/>
          <a:ln>
            <a:noFill/>
          </a:ln>
        </p:spPr>
        <p:txBody>
          <a:bodyPr spcFirstLastPara="1" vert="horz" wrap="square" lIns="68569" tIns="34275" rIns="68569" bIns="34275" rtlCol="0" anchor="ctr" anchorCtr="0">
            <a:normAutofit/>
          </a:bodyPr>
          <a:lstStyle/>
          <a:p>
            <a:pPr algn="ctr">
              <a:buSzPts val="4400"/>
            </a:pPr>
            <a:r>
              <a:rPr lang="es-ES" sz="3200" b="1" dirty="0">
                <a:latin typeface="Bookman Old Style" panose="02050604050505020204" pitchFamily="18" charset="0"/>
              </a:rPr>
              <a:t>ORGANIGRAMA</a:t>
            </a:r>
            <a:endParaRPr sz="3200" b="1" dirty="0">
              <a:latin typeface="Bookman Old Style" panose="02050604050505020204" pitchFamily="18" charset="0"/>
            </a:endParaRPr>
          </a:p>
        </p:txBody>
      </p:sp>
      <p:grpSp>
        <p:nvGrpSpPr>
          <p:cNvPr id="7" name="Google Shape;127;p5"/>
          <p:cNvGrpSpPr/>
          <p:nvPr/>
        </p:nvGrpSpPr>
        <p:grpSpPr>
          <a:xfrm>
            <a:off x="2793702" y="191963"/>
            <a:ext cx="4980907" cy="4357018"/>
            <a:chOff x="1922171" y="-583656"/>
            <a:chExt cx="6371006" cy="5532601"/>
          </a:xfrm>
        </p:grpSpPr>
        <p:sp>
          <p:nvSpPr>
            <p:cNvPr id="8" name="Google Shape;128;p5"/>
            <p:cNvSpPr/>
            <p:nvPr/>
          </p:nvSpPr>
          <p:spPr>
            <a:xfrm>
              <a:off x="4171432" y="1785180"/>
              <a:ext cx="1979977" cy="1956400"/>
            </a:xfrm>
            <a:prstGeom prst="ellipse">
              <a:avLst/>
            </a:prstGeom>
            <a:noFill/>
            <a:ln w="12700" cap="flat" cmpd="sng">
              <a:solidFill>
                <a:srgbClr val="7030A0"/>
              </a:solidFill>
              <a:prstDash val="solid"/>
              <a:miter lim="800000"/>
              <a:headEnd type="none" w="sm" len="sm"/>
              <a:tailEnd type="none" w="sm" len="sm"/>
            </a:ln>
          </p:spPr>
          <p:txBody>
            <a:bodyPr spcFirstLastPara="1" wrap="square" lIns="68569" tIns="68569" rIns="68569" bIns="68569" anchor="ctr" anchorCtr="0">
              <a:noAutofit/>
            </a:bodyPr>
            <a:lstStyle/>
            <a:p>
              <a:endParaRPr sz="1350"/>
            </a:p>
          </p:txBody>
        </p:sp>
        <p:sp>
          <p:nvSpPr>
            <p:cNvPr id="9" name="Google Shape;129;p5"/>
            <p:cNvSpPr txBox="1"/>
            <p:nvPr/>
          </p:nvSpPr>
          <p:spPr>
            <a:xfrm>
              <a:off x="4199214" y="1885570"/>
              <a:ext cx="1962846" cy="1815293"/>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050" b="1" dirty="0">
                  <a:solidFill>
                    <a:prstClr val="black"/>
                  </a:solidFill>
                  <a:latin typeface="Open Sans"/>
                  <a:ea typeface="Open Sans"/>
                  <a:cs typeface="Open Sans"/>
                  <a:sym typeface="Open Sans"/>
                </a:rPr>
                <a:t>Asamblea General</a:t>
              </a:r>
              <a:endParaRPr lang="es-ES" sz="1050" b="1" dirty="0">
                <a:solidFill>
                  <a:schemeClr val="dk1"/>
                </a:solidFill>
                <a:latin typeface="Open Sans"/>
                <a:ea typeface="Open Sans"/>
                <a:cs typeface="Open Sans"/>
                <a:sym typeface="Open Sans"/>
              </a:endParaRPr>
            </a:p>
            <a:p>
              <a:pPr algn="ctr">
                <a:lnSpc>
                  <a:spcPct val="90000"/>
                </a:lnSpc>
              </a:pPr>
              <a:r>
                <a:rPr lang="es-ES" sz="900" dirty="0">
                  <a:solidFill>
                    <a:schemeClr val="dk1"/>
                  </a:solidFill>
                  <a:latin typeface="Open Sans"/>
                  <a:ea typeface="Open Sans"/>
                  <a:cs typeface="Open Sans"/>
                  <a:sym typeface="Open Sans"/>
                </a:rPr>
                <a:t>(Socias y voluntariado)</a:t>
              </a:r>
              <a:endParaRPr sz="900" dirty="0">
                <a:solidFill>
                  <a:schemeClr val="dk1"/>
                </a:solidFill>
                <a:latin typeface="Open Sans"/>
                <a:ea typeface="Open Sans"/>
                <a:cs typeface="Open Sans"/>
                <a:sym typeface="Open Sans"/>
              </a:endParaRPr>
            </a:p>
          </p:txBody>
        </p:sp>
        <p:sp>
          <p:nvSpPr>
            <p:cNvPr id="11" name="Google Shape;131;p5"/>
            <p:cNvSpPr txBox="1"/>
            <p:nvPr/>
          </p:nvSpPr>
          <p:spPr>
            <a:xfrm rot="16200000">
              <a:off x="5297272" y="1425238"/>
              <a:ext cx="119722" cy="298000"/>
            </a:xfrm>
            <a:prstGeom prst="rect">
              <a:avLst/>
            </a:prstGeom>
            <a:noFill/>
            <a:ln>
              <a:noFill/>
            </a:ln>
          </p:spPr>
          <p:txBody>
            <a:bodyPr spcFirstLastPara="1" wrap="square" lIns="0" tIns="0" rIns="0" bIns="0" anchor="ctr" anchorCtr="0">
              <a:noAutofit/>
            </a:bodyPr>
            <a:lstStyle/>
            <a:p>
              <a:pPr algn="ctr">
                <a:lnSpc>
                  <a:spcPct val="90000"/>
                </a:lnSpc>
              </a:pPr>
              <a:endParaRPr sz="1350" dirty="0">
                <a:solidFill>
                  <a:schemeClr val="dk1"/>
                </a:solidFill>
                <a:latin typeface="Open Sans"/>
                <a:ea typeface="Open Sans"/>
                <a:cs typeface="Open Sans"/>
                <a:sym typeface="Open Sans"/>
              </a:endParaRPr>
            </a:p>
          </p:txBody>
        </p:sp>
        <p:sp>
          <p:nvSpPr>
            <p:cNvPr id="12" name="Google Shape;132;p5"/>
            <p:cNvSpPr/>
            <p:nvPr/>
          </p:nvSpPr>
          <p:spPr>
            <a:xfrm>
              <a:off x="4590528" y="-583656"/>
              <a:ext cx="1408920" cy="1401131"/>
            </a:xfrm>
            <a:prstGeom prst="ellipse">
              <a:avLst/>
            </a:prstGeom>
            <a:noFill/>
            <a:ln w="12700" cap="flat" cmpd="sng">
              <a:solidFill>
                <a:srgbClr val="7030A0"/>
              </a:solidFill>
              <a:prstDash val="solid"/>
              <a:miter lim="800000"/>
              <a:headEnd type="none" w="sm" len="sm"/>
              <a:tailEnd type="none" w="sm" len="sm"/>
            </a:ln>
          </p:spPr>
          <p:txBody>
            <a:bodyPr spcFirstLastPara="1" wrap="square" lIns="68569" tIns="68569" rIns="68569" bIns="68569" anchor="ctr" anchorCtr="0">
              <a:noAutofit/>
            </a:bodyPr>
            <a:lstStyle/>
            <a:p>
              <a:endParaRPr sz="1350"/>
            </a:p>
          </p:txBody>
        </p:sp>
        <p:sp>
          <p:nvSpPr>
            <p:cNvPr id="13" name="Google Shape;133;p5"/>
            <p:cNvSpPr txBox="1"/>
            <p:nvPr/>
          </p:nvSpPr>
          <p:spPr>
            <a:xfrm>
              <a:off x="4632270" y="-396917"/>
              <a:ext cx="1325436" cy="1052184"/>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050" b="1" dirty="0">
                  <a:solidFill>
                    <a:schemeClr val="dk1"/>
                  </a:solidFill>
                  <a:latin typeface="Open Sans"/>
                  <a:ea typeface="Open Sans"/>
                  <a:cs typeface="Open Sans"/>
                  <a:sym typeface="Open Sans"/>
                </a:rPr>
                <a:t>Junta directiva </a:t>
              </a:r>
              <a:endParaRPr sz="900" b="1" dirty="0">
                <a:solidFill>
                  <a:schemeClr val="dk1"/>
                </a:solidFill>
                <a:latin typeface="Open Sans"/>
                <a:ea typeface="Open Sans"/>
                <a:cs typeface="Open Sans"/>
                <a:sym typeface="Open Sans"/>
              </a:endParaRPr>
            </a:p>
          </p:txBody>
        </p:sp>
        <p:sp>
          <p:nvSpPr>
            <p:cNvPr id="16" name="Google Shape;136;p5"/>
            <p:cNvSpPr/>
            <p:nvPr/>
          </p:nvSpPr>
          <p:spPr>
            <a:xfrm>
              <a:off x="6832392" y="998445"/>
              <a:ext cx="1460785" cy="1460785"/>
            </a:xfrm>
            <a:prstGeom prst="ellipse">
              <a:avLst/>
            </a:prstGeom>
            <a:noFill/>
            <a:ln w="12700" cap="flat" cmpd="sng">
              <a:solidFill>
                <a:srgbClr val="7030A0"/>
              </a:solidFill>
              <a:prstDash val="solid"/>
              <a:miter lim="800000"/>
              <a:headEnd type="none" w="sm" len="sm"/>
              <a:tailEnd type="none" w="sm" len="sm"/>
            </a:ln>
          </p:spPr>
          <p:txBody>
            <a:bodyPr spcFirstLastPara="1" wrap="square" lIns="68569" tIns="68569" rIns="68569" bIns="68569" anchor="ctr" anchorCtr="0">
              <a:noAutofit/>
            </a:bodyPr>
            <a:lstStyle/>
            <a:p>
              <a:endParaRPr sz="1350"/>
            </a:p>
          </p:txBody>
        </p:sp>
        <p:sp>
          <p:nvSpPr>
            <p:cNvPr id="17" name="Google Shape;137;p5"/>
            <p:cNvSpPr txBox="1"/>
            <p:nvPr/>
          </p:nvSpPr>
          <p:spPr>
            <a:xfrm>
              <a:off x="6951148" y="1210615"/>
              <a:ext cx="1320009" cy="1032931"/>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050" b="1" dirty="0">
                  <a:solidFill>
                    <a:schemeClr val="dk1"/>
                  </a:solidFill>
                  <a:latin typeface="Open Sans"/>
                  <a:ea typeface="Open Sans"/>
                  <a:cs typeface="Open Sans"/>
                  <a:sym typeface="Open Sans"/>
                </a:rPr>
                <a:t>Grupo Gestor</a:t>
              </a:r>
            </a:p>
          </p:txBody>
        </p:sp>
        <p:sp>
          <p:nvSpPr>
            <p:cNvPr id="20" name="Google Shape;140;p5"/>
            <p:cNvSpPr/>
            <p:nvPr/>
          </p:nvSpPr>
          <p:spPr>
            <a:xfrm>
              <a:off x="6292545" y="3488160"/>
              <a:ext cx="1460785" cy="1460785"/>
            </a:xfrm>
            <a:prstGeom prst="ellipse">
              <a:avLst/>
            </a:prstGeom>
            <a:noFill/>
            <a:ln w="12700" cap="flat" cmpd="sng">
              <a:solidFill>
                <a:srgbClr val="7030A0"/>
              </a:solidFill>
              <a:prstDash val="solid"/>
              <a:miter lim="800000"/>
              <a:headEnd type="none" w="sm" len="sm"/>
              <a:tailEnd type="none" w="sm" len="sm"/>
            </a:ln>
          </p:spPr>
          <p:txBody>
            <a:bodyPr spcFirstLastPara="1" wrap="square" lIns="68569" tIns="68569" rIns="68569" bIns="68569" anchor="ctr" anchorCtr="0">
              <a:noAutofit/>
            </a:bodyPr>
            <a:lstStyle/>
            <a:p>
              <a:endParaRPr sz="1350"/>
            </a:p>
          </p:txBody>
        </p:sp>
        <p:sp>
          <p:nvSpPr>
            <p:cNvPr id="21" name="Google Shape;141;p5"/>
            <p:cNvSpPr txBox="1"/>
            <p:nvPr/>
          </p:nvSpPr>
          <p:spPr>
            <a:xfrm>
              <a:off x="6369621" y="3745356"/>
              <a:ext cx="1383709" cy="1097540"/>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050" b="1" dirty="0">
                  <a:solidFill>
                    <a:schemeClr val="dk1"/>
                  </a:solidFill>
                  <a:latin typeface="Open Sans"/>
                  <a:ea typeface="Open Sans"/>
                  <a:cs typeface="Open Sans"/>
                  <a:sym typeface="Open Sans"/>
                </a:rPr>
                <a:t>Acción Social</a:t>
              </a:r>
            </a:p>
            <a:p>
              <a:pPr algn="ctr">
                <a:lnSpc>
                  <a:spcPct val="90000"/>
                </a:lnSpc>
              </a:pPr>
              <a:endParaRPr sz="1350" b="1" dirty="0">
                <a:solidFill>
                  <a:schemeClr val="dk1"/>
                </a:solidFill>
                <a:latin typeface="Open Sans"/>
                <a:ea typeface="Open Sans"/>
                <a:cs typeface="Open Sans"/>
                <a:sym typeface="Open Sans"/>
              </a:endParaRPr>
            </a:p>
          </p:txBody>
        </p:sp>
        <p:sp>
          <p:nvSpPr>
            <p:cNvPr id="24" name="Google Shape;144;p5"/>
            <p:cNvSpPr/>
            <p:nvPr/>
          </p:nvSpPr>
          <p:spPr>
            <a:xfrm>
              <a:off x="2121375" y="3232057"/>
              <a:ext cx="1460785" cy="1460785"/>
            </a:xfrm>
            <a:prstGeom prst="ellipse">
              <a:avLst/>
            </a:prstGeom>
            <a:noFill/>
            <a:ln w="12700" cap="flat" cmpd="sng">
              <a:solidFill>
                <a:srgbClr val="7030A0"/>
              </a:solidFill>
              <a:prstDash val="solid"/>
              <a:miter lim="800000"/>
              <a:headEnd type="none" w="sm" len="sm"/>
              <a:tailEnd type="none" w="sm" len="sm"/>
            </a:ln>
          </p:spPr>
          <p:txBody>
            <a:bodyPr spcFirstLastPara="1" wrap="square" lIns="68569" tIns="68569" rIns="68569" bIns="68569" anchor="ctr" anchorCtr="0">
              <a:noAutofit/>
            </a:bodyPr>
            <a:lstStyle/>
            <a:p>
              <a:endParaRPr sz="1350"/>
            </a:p>
          </p:txBody>
        </p:sp>
        <p:sp>
          <p:nvSpPr>
            <p:cNvPr id="25" name="Google Shape;145;p5"/>
            <p:cNvSpPr txBox="1"/>
            <p:nvPr/>
          </p:nvSpPr>
          <p:spPr>
            <a:xfrm>
              <a:off x="2220947" y="3447485"/>
              <a:ext cx="1321912" cy="1024348"/>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050" b="1" dirty="0" smtClean="0">
                  <a:solidFill>
                    <a:schemeClr val="dk1"/>
                  </a:solidFill>
                  <a:latin typeface="Open Sans"/>
                  <a:ea typeface="Open Sans"/>
                  <a:cs typeface="Open Sans"/>
                  <a:sym typeface="Open Sans"/>
                </a:rPr>
                <a:t>Sensibilización</a:t>
              </a:r>
              <a:endParaRPr lang="es-ES" sz="1050" b="1" dirty="0">
                <a:solidFill>
                  <a:schemeClr val="dk1"/>
                </a:solidFill>
                <a:latin typeface="Open Sans"/>
                <a:ea typeface="Open Sans"/>
                <a:cs typeface="Open Sans"/>
                <a:sym typeface="Open Sans"/>
              </a:endParaRPr>
            </a:p>
          </p:txBody>
        </p:sp>
        <p:sp>
          <p:nvSpPr>
            <p:cNvPr id="28" name="Google Shape;148;p5"/>
            <p:cNvSpPr/>
            <p:nvPr/>
          </p:nvSpPr>
          <p:spPr>
            <a:xfrm>
              <a:off x="1922171" y="710165"/>
              <a:ext cx="1460785" cy="1460785"/>
            </a:xfrm>
            <a:prstGeom prst="ellipse">
              <a:avLst/>
            </a:prstGeom>
            <a:noFill/>
            <a:ln w="12700" cap="flat" cmpd="sng">
              <a:solidFill>
                <a:srgbClr val="7030A0"/>
              </a:solidFill>
              <a:prstDash val="solid"/>
              <a:miter lim="800000"/>
              <a:headEnd type="none" w="sm" len="sm"/>
              <a:tailEnd type="none" w="sm" len="sm"/>
            </a:ln>
          </p:spPr>
          <p:txBody>
            <a:bodyPr spcFirstLastPara="1" wrap="square" lIns="68569" tIns="68569" rIns="68569" bIns="68569" anchor="ctr" anchorCtr="0">
              <a:noAutofit/>
            </a:bodyPr>
            <a:lstStyle/>
            <a:p>
              <a:endParaRPr sz="1350"/>
            </a:p>
          </p:txBody>
        </p:sp>
        <p:sp>
          <p:nvSpPr>
            <p:cNvPr id="29" name="Google Shape;149;p5"/>
            <p:cNvSpPr txBox="1"/>
            <p:nvPr/>
          </p:nvSpPr>
          <p:spPr>
            <a:xfrm>
              <a:off x="1956331" y="655267"/>
              <a:ext cx="1402826" cy="1560561"/>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050" b="1" dirty="0">
                  <a:solidFill>
                    <a:schemeClr val="dk1"/>
                  </a:solidFill>
                  <a:latin typeface="Open Sans"/>
                  <a:ea typeface="Open Sans"/>
                  <a:cs typeface="Open Sans"/>
                  <a:sym typeface="Open Sans"/>
                </a:rPr>
                <a:t>Incidencia Política</a:t>
              </a:r>
              <a:endParaRPr sz="1050" b="1" dirty="0">
                <a:solidFill>
                  <a:schemeClr val="dk1"/>
                </a:solidFill>
                <a:latin typeface="Open Sans"/>
                <a:ea typeface="Open Sans"/>
                <a:cs typeface="Open Sans"/>
                <a:sym typeface="Open Sans"/>
              </a:endParaRPr>
            </a:p>
          </p:txBody>
        </p:sp>
      </p:grpSp>
      <p:sp>
        <p:nvSpPr>
          <p:cNvPr id="30" name="Google Shape;135;p5"/>
          <p:cNvSpPr txBox="1"/>
          <p:nvPr/>
        </p:nvSpPr>
        <p:spPr>
          <a:xfrm rot="20508271">
            <a:off x="5716880" y="2905877"/>
            <a:ext cx="234097" cy="223500"/>
          </a:xfrm>
          <a:prstGeom prst="rect">
            <a:avLst/>
          </a:prstGeom>
          <a:noFill/>
          <a:ln>
            <a:noFill/>
          </a:ln>
        </p:spPr>
        <p:txBody>
          <a:bodyPr spcFirstLastPara="1" wrap="square" lIns="0" tIns="0" rIns="0" bIns="0" anchor="ctr" anchorCtr="0">
            <a:noAutofit/>
          </a:bodyPr>
          <a:lstStyle/>
          <a:p>
            <a:pPr algn="ctr">
              <a:lnSpc>
                <a:spcPct val="90000"/>
              </a:lnSpc>
            </a:pPr>
            <a:endParaRPr sz="1350">
              <a:solidFill>
                <a:schemeClr val="dk1"/>
              </a:solidFill>
              <a:latin typeface="Open Sans"/>
              <a:ea typeface="Open Sans"/>
              <a:cs typeface="Open Sans"/>
              <a:sym typeface="Open Sans"/>
            </a:endParaRPr>
          </a:p>
        </p:txBody>
      </p:sp>
      <p:sp>
        <p:nvSpPr>
          <p:cNvPr id="2" name="Flecha arriba y abajo 1"/>
          <p:cNvSpPr/>
          <p:nvPr/>
        </p:nvSpPr>
        <p:spPr>
          <a:xfrm>
            <a:off x="5209204" y="1414355"/>
            <a:ext cx="179414" cy="47880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32" name="Flecha arriba y abajo 31"/>
          <p:cNvSpPr/>
          <p:nvPr/>
        </p:nvSpPr>
        <p:spPr>
          <a:xfrm rot="4188256">
            <a:off x="6353513" y="2194524"/>
            <a:ext cx="178040" cy="48310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33" name="Flecha arriba y abajo 32"/>
          <p:cNvSpPr/>
          <p:nvPr/>
        </p:nvSpPr>
        <p:spPr>
          <a:xfrm rot="17653226">
            <a:off x="4149430" y="1994735"/>
            <a:ext cx="151955" cy="54171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34" name="Flecha arriba y abajo 33"/>
          <p:cNvSpPr/>
          <p:nvPr/>
        </p:nvSpPr>
        <p:spPr>
          <a:xfrm rot="2797159">
            <a:off x="4300082" y="3138256"/>
            <a:ext cx="169634" cy="45090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35" name="Flecha arriba y abajo 34"/>
          <p:cNvSpPr/>
          <p:nvPr/>
        </p:nvSpPr>
        <p:spPr>
          <a:xfrm rot="19356294">
            <a:off x="6036566" y="3318100"/>
            <a:ext cx="120667" cy="36609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36" name="Flecha arriba y abajo 35"/>
          <p:cNvSpPr/>
          <p:nvPr/>
        </p:nvSpPr>
        <p:spPr>
          <a:xfrm rot="21204976">
            <a:off x="3321199" y="2497306"/>
            <a:ext cx="162851" cy="55161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37" name="Flecha arriba y abajo 36"/>
          <p:cNvSpPr/>
          <p:nvPr/>
        </p:nvSpPr>
        <p:spPr>
          <a:xfrm rot="3641092">
            <a:off x="4365346" y="919766"/>
            <a:ext cx="158240" cy="528424"/>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38" name="Flecha arriba y abajo 37"/>
          <p:cNvSpPr/>
          <p:nvPr/>
        </p:nvSpPr>
        <p:spPr>
          <a:xfrm rot="18857335">
            <a:off x="6329464" y="941700"/>
            <a:ext cx="161714" cy="57624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39" name="Flecha arriba y abajo 38"/>
          <p:cNvSpPr/>
          <p:nvPr/>
        </p:nvSpPr>
        <p:spPr>
          <a:xfrm rot="914016">
            <a:off x="6894114" y="2731495"/>
            <a:ext cx="141346" cy="46106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40" name="Flecha arriba y abajo 39"/>
          <p:cNvSpPr/>
          <p:nvPr/>
        </p:nvSpPr>
        <p:spPr>
          <a:xfrm rot="17701395">
            <a:off x="4110488" y="4110394"/>
            <a:ext cx="192688" cy="54103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5" name="Flecha derecha 4"/>
          <p:cNvSpPr/>
          <p:nvPr/>
        </p:nvSpPr>
        <p:spPr>
          <a:xfrm rot="18914086">
            <a:off x="7394018" y="1014749"/>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43" name="Flecha derecha 42"/>
          <p:cNvSpPr/>
          <p:nvPr/>
        </p:nvSpPr>
        <p:spPr>
          <a:xfrm rot="8200186">
            <a:off x="7701555" y="1379255"/>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44" name="Flecha derecha 43"/>
          <p:cNvSpPr/>
          <p:nvPr/>
        </p:nvSpPr>
        <p:spPr>
          <a:xfrm rot="2284866">
            <a:off x="7599841" y="2768484"/>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45" name="Google Shape;137;p5"/>
          <p:cNvSpPr txBox="1"/>
          <p:nvPr/>
        </p:nvSpPr>
        <p:spPr>
          <a:xfrm rot="3045589">
            <a:off x="7399479" y="319779"/>
            <a:ext cx="1459233" cy="813451"/>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200" b="1" dirty="0">
                <a:solidFill>
                  <a:schemeClr val="dk1"/>
                </a:solidFill>
                <a:latin typeface="Open Sans"/>
                <a:ea typeface="Open Sans"/>
                <a:cs typeface="Open Sans"/>
                <a:sym typeface="Open Sans"/>
              </a:rPr>
              <a:t>Personas que quieran conocer y/o defender sus derechos </a:t>
            </a:r>
            <a:endParaRPr sz="1200" b="1" dirty="0">
              <a:solidFill>
                <a:schemeClr val="dk1"/>
              </a:solidFill>
              <a:latin typeface="Open Sans"/>
              <a:ea typeface="Open Sans"/>
              <a:cs typeface="Open Sans"/>
              <a:sym typeface="Open Sans"/>
            </a:endParaRPr>
          </a:p>
        </p:txBody>
      </p:sp>
      <p:sp>
        <p:nvSpPr>
          <p:cNvPr id="48" name="Flecha derecha 47"/>
          <p:cNvSpPr/>
          <p:nvPr/>
        </p:nvSpPr>
        <p:spPr>
          <a:xfrm rot="20904711">
            <a:off x="7446520" y="3666407"/>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49" name="Flecha derecha 48"/>
          <p:cNvSpPr/>
          <p:nvPr/>
        </p:nvSpPr>
        <p:spPr>
          <a:xfrm rot="901965">
            <a:off x="2116612" y="2011121"/>
            <a:ext cx="386663" cy="141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dirty="0"/>
          </a:p>
        </p:txBody>
      </p:sp>
      <p:sp>
        <p:nvSpPr>
          <p:cNvPr id="50" name="Flecha derecha 49"/>
          <p:cNvSpPr/>
          <p:nvPr/>
        </p:nvSpPr>
        <p:spPr>
          <a:xfrm rot="868337">
            <a:off x="4315756" y="447529"/>
            <a:ext cx="386663" cy="1614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51" name="Flecha derecha 50"/>
          <p:cNvSpPr/>
          <p:nvPr/>
        </p:nvSpPr>
        <p:spPr>
          <a:xfrm rot="10051899">
            <a:off x="2318313" y="3874245"/>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52" name="Flecha derecha 51"/>
          <p:cNvSpPr/>
          <p:nvPr/>
        </p:nvSpPr>
        <p:spPr>
          <a:xfrm rot="11663612">
            <a:off x="2202196" y="1558281"/>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53" name="Flecha derecha 52"/>
          <p:cNvSpPr/>
          <p:nvPr/>
        </p:nvSpPr>
        <p:spPr>
          <a:xfrm rot="20744033">
            <a:off x="2207305" y="3443202"/>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54" name="Flecha derecha 53"/>
          <p:cNvSpPr/>
          <p:nvPr/>
        </p:nvSpPr>
        <p:spPr>
          <a:xfrm rot="10800000">
            <a:off x="7436469" y="4133345"/>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55" name="Flecha derecha 54"/>
          <p:cNvSpPr/>
          <p:nvPr/>
        </p:nvSpPr>
        <p:spPr>
          <a:xfrm rot="12133626">
            <a:off x="4447550" y="156255"/>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56" name="Google Shape;137;p5"/>
          <p:cNvSpPr txBox="1"/>
          <p:nvPr/>
        </p:nvSpPr>
        <p:spPr>
          <a:xfrm rot="18491078">
            <a:off x="892298" y="904865"/>
            <a:ext cx="1459233" cy="813451"/>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200" b="1" dirty="0">
                <a:solidFill>
                  <a:schemeClr val="dk1"/>
                </a:solidFill>
                <a:latin typeface="Open Sans"/>
                <a:ea typeface="Open Sans"/>
                <a:cs typeface="Open Sans"/>
                <a:sym typeface="Open Sans"/>
              </a:rPr>
              <a:t>Personas que quieran conocer y/o defender sus derechos </a:t>
            </a:r>
            <a:endParaRPr sz="1200" b="1" dirty="0">
              <a:solidFill>
                <a:schemeClr val="dk1"/>
              </a:solidFill>
              <a:latin typeface="Open Sans"/>
              <a:ea typeface="Open Sans"/>
              <a:cs typeface="Open Sans"/>
              <a:sym typeface="Open Sans"/>
            </a:endParaRPr>
          </a:p>
        </p:txBody>
      </p:sp>
      <p:sp>
        <p:nvSpPr>
          <p:cNvPr id="57" name="Google Shape;137;p5"/>
          <p:cNvSpPr txBox="1"/>
          <p:nvPr/>
        </p:nvSpPr>
        <p:spPr>
          <a:xfrm rot="16743946">
            <a:off x="1045116" y="3647370"/>
            <a:ext cx="1459233" cy="813451"/>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200" b="1" dirty="0">
                <a:solidFill>
                  <a:schemeClr val="dk1"/>
                </a:solidFill>
                <a:latin typeface="Open Sans"/>
                <a:ea typeface="Open Sans"/>
                <a:cs typeface="Open Sans"/>
                <a:sym typeface="Open Sans"/>
              </a:rPr>
              <a:t>Personas que quieran conocer y/o defender sus derechos </a:t>
            </a:r>
            <a:endParaRPr sz="1200" b="1" dirty="0">
              <a:solidFill>
                <a:schemeClr val="dk1"/>
              </a:solidFill>
              <a:latin typeface="Open Sans"/>
              <a:ea typeface="Open Sans"/>
              <a:cs typeface="Open Sans"/>
              <a:sym typeface="Open Sans"/>
            </a:endParaRPr>
          </a:p>
        </p:txBody>
      </p:sp>
      <p:sp>
        <p:nvSpPr>
          <p:cNvPr id="58" name="Google Shape;137;p5"/>
          <p:cNvSpPr txBox="1"/>
          <p:nvPr/>
        </p:nvSpPr>
        <p:spPr>
          <a:xfrm rot="3880395">
            <a:off x="7734637" y="3470265"/>
            <a:ext cx="1459233" cy="813451"/>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200" b="1" dirty="0">
                <a:solidFill>
                  <a:schemeClr val="dk1"/>
                </a:solidFill>
                <a:latin typeface="Open Sans"/>
                <a:ea typeface="Open Sans"/>
                <a:cs typeface="Open Sans"/>
                <a:sym typeface="Open Sans"/>
              </a:rPr>
              <a:t>Personas que quieran conocer y/o defender sus derechos </a:t>
            </a:r>
            <a:endParaRPr sz="1200" b="1" dirty="0">
              <a:solidFill>
                <a:schemeClr val="dk1"/>
              </a:solidFill>
              <a:latin typeface="Open Sans"/>
              <a:ea typeface="Open Sans"/>
              <a:cs typeface="Open Sans"/>
              <a:sym typeface="Open Sans"/>
            </a:endParaRPr>
          </a:p>
        </p:txBody>
      </p:sp>
      <p:pic>
        <p:nvPicPr>
          <p:cNvPr id="42" name="Imagen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968" y="2250497"/>
            <a:ext cx="1007048" cy="811029"/>
          </a:xfrm>
          <a:prstGeom prst="rect">
            <a:avLst/>
          </a:prstGeom>
          <a:effectLst>
            <a:outerShdw blurRad="50800" dist="38100" dir="8100000" algn="tr" rotWithShape="0">
              <a:prstClr val="black">
                <a:alpha val="40000"/>
              </a:prstClr>
            </a:outerShdw>
          </a:effectLst>
        </p:spPr>
      </p:pic>
      <p:sp>
        <p:nvSpPr>
          <p:cNvPr id="47" name="Google Shape;140;p5"/>
          <p:cNvSpPr/>
          <p:nvPr/>
        </p:nvSpPr>
        <p:spPr>
          <a:xfrm>
            <a:off x="4548469" y="3862862"/>
            <a:ext cx="1142054" cy="1150394"/>
          </a:xfrm>
          <a:prstGeom prst="ellipse">
            <a:avLst/>
          </a:prstGeom>
          <a:noFill/>
          <a:ln w="12700" cap="flat" cmpd="sng">
            <a:solidFill>
              <a:srgbClr val="7030A0"/>
            </a:solidFill>
            <a:prstDash val="solid"/>
            <a:miter lim="800000"/>
            <a:headEnd type="none" w="sm" len="sm"/>
            <a:tailEnd type="none" w="sm" len="sm"/>
          </a:ln>
        </p:spPr>
        <p:txBody>
          <a:bodyPr spcFirstLastPara="1" wrap="square" lIns="68569" tIns="68569" rIns="68569" bIns="68569" anchor="ctr" anchorCtr="0">
            <a:noAutofit/>
          </a:bodyPr>
          <a:lstStyle/>
          <a:p>
            <a:endParaRPr sz="1350"/>
          </a:p>
        </p:txBody>
      </p:sp>
      <p:sp>
        <p:nvSpPr>
          <p:cNvPr id="59" name="Flecha arriba y abajo 58"/>
          <p:cNvSpPr/>
          <p:nvPr/>
        </p:nvSpPr>
        <p:spPr>
          <a:xfrm rot="14979891">
            <a:off x="5922723" y="4218968"/>
            <a:ext cx="182290" cy="45566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
        <p:nvSpPr>
          <p:cNvPr id="60" name="Google Shape;145;p5"/>
          <p:cNvSpPr txBox="1"/>
          <p:nvPr/>
        </p:nvSpPr>
        <p:spPr>
          <a:xfrm>
            <a:off x="4561198" y="4132393"/>
            <a:ext cx="1126640" cy="706292"/>
          </a:xfrm>
          <a:prstGeom prst="rect">
            <a:avLst/>
          </a:prstGeom>
          <a:noFill/>
          <a:ln>
            <a:noFill/>
          </a:ln>
        </p:spPr>
        <p:txBody>
          <a:bodyPr spcFirstLastPara="1" wrap="square" lIns="11419" tIns="11419" rIns="11419" bIns="11419" anchor="ctr" anchorCtr="0">
            <a:noAutofit/>
          </a:bodyPr>
          <a:lstStyle/>
          <a:p>
            <a:pPr algn="ctr">
              <a:lnSpc>
                <a:spcPct val="90000"/>
              </a:lnSpc>
            </a:pPr>
            <a:r>
              <a:rPr lang="es-ES" sz="1050" b="1" dirty="0">
                <a:solidFill>
                  <a:schemeClr val="dk1"/>
                </a:solidFill>
                <a:latin typeface="Open Sans"/>
                <a:ea typeface="Open Sans"/>
                <a:cs typeface="Open Sans"/>
                <a:sym typeface="Open Sans"/>
              </a:rPr>
              <a:t>Voluntariado</a:t>
            </a:r>
          </a:p>
        </p:txBody>
      </p:sp>
      <p:sp>
        <p:nvSpPr>
          <p:cNvPr id="61" name="Flecha derecha 60"/>
          <p:cNvSpPr/>
          <p:nvPr/>
        </p:nvSpPr>
        <p:spPr>
          <a:xfrm rot="12857500">
            <a:off x="7811752" y="2460382"/>
            <a:ext cx="386663" cy="139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spTree>
    <p:extLst>
      <p:ext uri="{BB962C8B-B14F-4D97-AF65-F5344CB8AC3E}">
        <p14:creationId xmlns:p14="http://schemas.microsoft.com/office/powerpoint/2010/main" val="2264712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Tree>
    <p:extLst>
      <p:ext uri="{BB962C8B-B14F-4D97-AF65-F5344CB8AC3E}">
        <p14:creationId xmlns:p14="http://schemas.microsoft.com/office/powerpoint/2010/main" val="3739928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1575037" y="163774"/>
            <a:ext cx="6408904" cy="633395"/>
          </a:xfrm>
          <a:prstGeom prst="rect">
            <a:avLst/>
          </a:prstGeom>
          <a:noFill/>
          <a:ln>
            <a:noFill/>
          </a:ln>
        </p:spPr>
        <p:txBody>
          <a:bodyPr spcFirstLastPara="1" vert="horz" wrap="square" lIns="68569" tIns="34275" rIns="68569" bIns="34275" rtlCol="0" anchor="ctr" anchorCtr="0">
            <a:normAutofit fontScale="90000"/>
          </a:bodyPr>
          <a:lstStyle/>
          <a:p>
            <a:pPr algn="ctr">
              <a:buSzPts val="4400"/>
            </a:pPr>
            <a:r>
              <a:rPr lang="es-ES" b="1" dirty="0">
                <a:latin typeface="Bookman Old Style" panose="02050604050505020204" pitchFamily="18" charset="0"/>
              </a:rPr>
              <a:t>ÁREAS DE </a:t>
            </a:r>
            <a:r>
              <a:rPr lang="es-ES" b="1" dirty="0" smtClean="0">
                <a:latin typeface="Bookman Old Style" panose="02050604050505020204" pitchFamily="18" charset="0"/>
              </a:rPr>
              <a:t>TRABAJO EN </a:t>
            </a:r>
            <a:r>
              <a:rPr lang="es-ES" b="1" dirty="0" smtClean="0">
                <a:latin typeface="Bookman Old Style" panose="02050604050505020204" pitchFamily="18" charset="0"/>
              </a:rPr>
              <a:t>2020</a:t>
            </a:r>
            <a:endParaRPr b="1" dirty="0">
              <a:latin typeface="Bookman Old Style" panose="02050604050505020204" pitchFamily="18" charset="0"/>
            </a:endParaRPr>
          </a:p>
        </p:txBody>
      </p:sp>
      <p:sp>
        <p:nvSpPr>
          <p:cNvPr id="138" name="Google Shape;138;p6"/>
          <p:cNvSpPr txBox="1">
            <a:spLocks noGrp="1"/>
          </p:cNvSpPr>
          <p:nvPr>
            <p:ph idx="1"/>
          </p:nvPr>
        </p:nvSpPr>
        <p:spPr>
          <a:xfrm>
            <a:off x="627846" y="797169"/>
            <a:ext cx="7887505" cy="4072488"/>
          </a:xfrm>
          <a:prstGeom prst="rect">
            <a:avLst/>
          </a:prstGeom>
          <a:noFill/>
          <a:ln>
            <a:noFill/>
          </a:ln>
        </p:spPr>
        <p:txBody>
          <a:bodyPr spcFirstLastPara="1" vert="horz" wrap="square" lIns="68569" tIns="34275" rIns="68569" bIns="34275" rtlCol="0" anchor="t" anchorCtr="0">
            <a:normAutofit fontScale="77500" lnSpcReduction="20000"/>
          </a:bodyPr>
          <a:lstStyle/>
          <a:p>
            <a:pPr marL="0" indent="0" algn="just">
              <a:spcBef>
                <a:spcPts val="0"/>
              </a:spcBef>
              <a:buSzPts val="2200"/>
              <a:buNone/>
            </a:pPr>
            <a:r>
              <a:rPr lang="es-ES" sz="1650" dirty="0" smtClean="0">
                <a:latin typeface="Bookman Old Style" panose="02050604050505020204" pitchFamily="18" charset="0"/>
              </a:rPr>
              <a:t>Se suponía que este año sería uno más para visibilizar, sensibilizar y reivindicar pero la naturaleza, se encargó de darnos una gran lección de vida.</a:t>
            </a:r>
          </a:p>
          <a:p>
            <a:pPr marL="0" indent="0" algn="just">
              <a:spcBef>
                <a:spcPts val="0"/>
              </a:spcBef>
              <a:buSzPts val="2200"/>
              <a:buNone/>
            </a:pPr>
            <a:endParaRPr lang="es-ES" sz="1650" dirty="0">
              <a:latin typeface="Bookman Old Style" panose="02050604050505020204" pitchFamily="18" charset="0"/>
            </a:endParaRPr>
          </a:p>
          <a:p>
            <a:pPr marL="0" indent="0" algn="just">
              <a:spcBef>
                <a:spcPts val="0"/>
              </a:spcBef>
              <a:buSzPts val="2200"/>
              <a:buNone/>
            </a:pPr>
            <a:r>
              <a:rPr lang="es-ES" sz="1650" dirty="0" smtClean="0">
                <a:latin typeface="Bookman Old Style" panose="02050604050505020204" pitchFamily="18" charset="0"/>
              </a:rPr>
              <a:t>Todos nuestros proyectos como </a:t>
            </a:r>
            <a:r>
              <a:rPr lang="es-ES" sz="1650" smtClean="0">
                <a:latin typeface="Bookman Old Style" panose="02050604050505020204" pitchFamily="18" charset="0"/>
              </a:rPr>
              <a:t>organización tuvieron que dar un giro de 180 grados.</a:t>
            </a:r>
            <a:endParaRPr lang="es-ES" sz="1650" dirty="0" smtClean="0">
              <a:latin typeface="Bookman Old Style" panose="02050604050505020204" pitchFamily="18" charset="0"/>
            </a:endParaRPr>
          </a:p>
          <a:p>
            <a:pPr marL="0" indent="0" algn="just">
              <a:spcBef>
                <a:spcPts val="0"/>
              </a:spcBef>
              <a:buSzPts val="2200"/>
              <a:buNone/>
            </a:pPr>
            <a:endParaRPr lang="es-ES" sz="1650" dirty="0">
              <a:latin typeface="Bookman Old Style" panose="02050604050505020204" pitchFamily="18" charset="0"/>
            </a:endParaRPr>
          </a:p>
          <a:p>
            <a:pPr marL="0" indent="0" algn="just">
              <a:spcBef>
                <a:spcPts val="0"/>
              </a:spcBef>
              <a:buSzPts val="2200"/>
              <a:buNone/>
            </a:pPr>
            <a:r>
              <a:rPr lang="es-ES" sz="1650" dirty="0" smtClean="0">
                <a:latin typeface="Bookman Old Style" panose="02050604050505020204" pitchFamily="18" charset="0"/>
              </a:rPr>
              <a:t>El  2020, será inolvidable para toda la humanidad y para las organizaciones de base, la pandemia puso a prueba nuestra gran fuerza de trabajo, de </a:t>
            </a:r>
            <a:r>
              <a:rPr lang="es-ES" sz="1650" dirty="0" err="1" smtClean="0">
                <a:latin typeface="Bookman Old Style" panose="02050604050505020204" pitchFamily="18" charset="0"/>
              </a:rPr>
              <a:t>enteresa</a:t>
            </a:r>
            <a:r>
              <a:rPr lang="es-ES" sz="1650" dirty="0" smtClean="0">
                <a:latin typeface="Bookman Old Style" panose="02050604050505020204" pitchFamily="18" charset="0"/>
              </a:rPr>
              <a:t>, pero sobretodo de unión.</a:t>
            </a:r>
            <a:endParaRPr lang="es-ES" sz="1650" dirty="0">
              <a:latin typeface="Bookman Old Style" panose="02050604050505020204" pitchFamily="18" charset="0"/>
            </a:endParaRPr>
          </a:p>
          <a:p>
            <a:pPr algn="just">
              <a:spcBef>
                <a:spcPts val="0"/>
              </a:spcBef>
              <a:buSzPts val="2200"/>
            </a:pPr>
            <a:endParaRPr lang="es-ES" sz="1650" dirty="0">
              <a:latin typeface="Bookman Old Style" panose="02050604050505020204" pitchFamily="18" charset="0"/>
            </a:endParaRPr>
          </a:p>
          <a:p>
            <a:pPr algn="just">
              <a:spcBef>
                <a:spcPts val="0"/>
              </a:spcBef>
              <a:buSzPts val="2200"/>
              <a:buFont typeface="Wingdings" panose="05000000000000000000" pitchFamily="2" charset="2"/>
              <a:buChar char="Ø"/>
            </a:pPr>
            <a:r>
              <a:rPr lang="es-ES" sz="1650" dirty="0">
                <a:latin typeface="Bookman Old Style" panose="02050604050505020204" pitchFamily="18" charset="0"/>
              </a:rPr>
              <a:t>VISIBILIZANDO:  A todos los niveles de la sociedad, participando en todas las actividades posibles:  -Manifestaciones a pie de calle </a:t>
            </a:r>
            <a:r>
              <a:rPr lang="es-ES" sz="1650" dirty="0">
                <a:solidFill>
                  <a:prstClr val="black"/>
                </a:solidFill>
                <a:latin typeface="Bookman Old Style" panose="02050604050505020204" pitchFamily="18" charset="0"/>
              </a:rPr>
              <a:t>por </a:t>
            </a:r>
            <a:r>
              <a:rPr lang="es-ES" sz="1650" dirty="0">
                <a:solidFill>
                  <a:prstClr val="black"/>
                </a:solidFill>
                <a:latin typeface="Bookman Old Style" panose="02050604050505020204" pitchFamily="18" charset="0"/>
              </a:rPr>
              <a:t>los Derechos </a:t>
            </a:r>
            <a:r>
              <a:rPr lang="es-ES" sz="1650" dirty="0">
                <a:solidFill>
                  <a:prstClr val="black"/>
                </a:solidFill>
                <a:latin typeface="Bookman Old Style" panose="02050604050505020204" pitchFamily="18" charset="0"/>
              </a:rPr>
              <a:t>Humanos. –Campañas en redes sociales. –Medios de Comunicación. –Centros educativos. –Reuniones con agentes políticos y </a:t>
            </a:r>
            <a:r>
              <a:rPr lang="es-ES" sz="1650" dirty="0" err="1">
                <a:solidFill>
                  <a:prstClr val="black"/>
                </a:solidFill>
                <a:latin typeface="Bookman Old Style" panose="02050604050505020204" pitchFamily="18" charset="0"/>
              </a:rPr>
              <a:t>ONGs</a:t>
            </a:r>
            <a:r>
              <a:rPr lang="es-ES" sz="1650" dirty="0">
                <a:solidFill>
                  <a:prstClr val="black"/>
                </a:solidFill>
                <a:latin typeface="Bookman Old Style" panose="02050604050505020204" pitchFamily="18" charset="0"/>
              </a:rPr>
              <a:t>. </a:t>
            </a:r>
          </a:p>
          <a:p>
            <a:pPr marL="0" indent="0" algn="just">
              <a:spcBef>
                <a:spcPts val="0"/>
              </a:spcBef>
              <a:buSzPts val="2200"/>
              <a:buNone/>
            </a:pPr>
            <a:r>
              <a:rPr lang="es-ES" sz="1650" dirty="0">
                <a:solidFill>
                  <a:prstClr val="black"/>
                </a:solidFill>
                <a:latin typeface="Bookman Old Style" panose="02050604050505020204" pitchFamily="18" charset="0"/>
              </a:rPr>
              <a:t> </a:t>
            </a:r>
            <a:endParaRPr lang="es-ES" sz="1650" dirty="0">
              <a:latin typeface="Bookman Old Style" panose="02050604050505020204" pitchFamily="18" charset="0"/>
            </a:endParaRPr>
          </a:p>
          <a:p>
            <a:pPr lvl="0" algn="just">
              <a:buSzPts val="2200"/>
              <a:buFont typeface="Wingdings" panose="05000000000000000000" pitchFamily="2" charset="2"/>
              <a:buChar char="Ø"/>
            </a:pPr>
            <a:r>
              <a:rPr lang="es-ES" sz="1650" dirty="0">
                <a:latin typeface="Bookman Old Style" panose="02050604050505020204" pitchFamily="18" charset="0"/>
              </a:rPr>
              <a:t>SENSIBILIZANDO: De cara al fortalecimiento y crecimiento de nuestro grupo gestor, participamos en proyectos de formación para el crecimiento personal, enfocado a la cohesión grupal: -</a:t>
            </a:r>
            <a:r>
              <a:rPr lang="es-ES" sz="1500" dirty="0">
                <a:solidFill>
                  <a:prstClr val="black"/>
                </a:solidFill>
                <a:latin typeface="Bookman Old Style" panose="02050604050505020204" pitchFamily="18" charset="0"/>
              </a:rPr>
              <a:t>Formación </a:t>
            </a:r>
            <a:r>
              <a:rPr lang="es-ES" sz="1500" dirty="0">
                <a:solidFill>
                  <a:prstClr val="black"/>
                </a:solidFill>
                <a:latin typeface="Bookman Old Style" panose="02050604050505020204" pitchFamily="18" charset="0"/>
              </a:rPr>
              <a:t>para la incidencia política </a:t>
            </a:r>
            <a:r>
              <a:rPr lang="es-ES" sz="1575" dirty="0">
                <a:solidFill>
                  <a:prstClr val="black"/>
                </a:solidFill>
                <a:latin typeface="Bookman Old Style" panose="02050604050505020204" pitchFamily="18" charset="0"/>
              </a:rPr>
              <a:t>(</a:t>
            </a:r>
            <a:r>
              <a:rPr lang="es-ES" sz="1575" i="1" dirty="0">
                <a:solidFill>
                  <a:prstClr val="black"/>
                </a:solidFill>
                <a:latin typeface="Bookman Old Style" panose="02050604050505020204" pitchFamily="18" charset="0"/>
              </a:rPr>
              <a:t>Proyecto Alianza Por la Solidaridad 2018-2019  “Mujeres Con Voz</a:t>
            </a:r>
            <a:r>
              <a:rPr lang="es-ES" sz="1575" dirty="0">
                <a:solidFill>
                  <a:prstClr val="black"/>
                </a:solidFill>
                <a:latin typeface="Bookman Old Style" panose="02050604050505020204" pitchFamily="18" charset="0"/>
              </a:rPr>
              <a:t>”). -Formación </a:t>
            </a:r>
            <a:r>
              <a:rPr lang="es-ES" sz="1575" dirty="0">
                <a:solidFill>
                  <a:prstClr val="black"/>
                </a:solidFill>
                <a:latin typeface="Bookman Old Style" panose="02050604050505020204" pitchFamily="18" charset="0"/>
              </a:rPr>
              <a:t>para el autoconocimiento (Valencia Acoge-Luisa Vidal “</a:t>
            </a:r>
            <a:r>
              <a:rPr lang="es-ES" sz="1575" i="1" dirty="0">
                <a:solidFill>
                  <a:prstClr val="black"/>
                </a:solidFill>
                <a:latin typeface="Bookman Old Style" panose="02050604050505020204" pitchFamily="18" charset="0"/>
              </a:rPr>
              <a:t>Terapia del Reencuentro</a:t>
            </a:r>
            <a:r>
              <a:rPr lang="es-ES" sz="1575" dirty="0">
                <a:solidFill>
                  <a:prstClr val="black"/>
                </a:solidFill>
                <a:latin typeface="Bookman Old Style" panose="02050604050505020204" pitchFamily="18" charset="0"/>
              </a:rPr>
              <a:t>”). –</a:t>
            </a:r>
            <a:r>
              <a:rPr lang="es-ES" sz="1650" dirty="0">
                <a:solidFill>
                  <a:prstClr val="black"/>
                </a:solidFill>
                <a:latin typeface="Bookman Old Style" panose="02050604050505020204" pitchFamily="18" charset="0"/>
              </a:rPr>
              <a:t>Talleres impartidos por nuestras compañeras </a:t>
            </a:r>
            <a:r>
              <a:rPr lang="es-ES" sz="1650" dirty="0">
                <a:solidFill>
                  <a:prstClr val="black"/>
                </a:solidFill>
                <a:latin typeface="Bookman Old Style" panose="02050604050505020204" pitchFamily="18" charset="0"/>
              </a:rPr>
              <a:t>de </a:t>
            </a:r>
            <a:r>
              <a:rPr lang="es-ES" sz="1650" dirty="0">
                <a:solidFill>
                  <a:prstClr val="black"/>
                </a:solidFill>
                <a:latin typeface="Bookman Old Style" panose="02050604050505020204" pitchFamily="18" charset="0"/>
              </a:rPr>
              <a:t>“</a:t>
            </a:r>
            <a:r>
              <a:rPr lang="es-ES" sz="1650" i="1" dirty="0" err="1">
                <a:solidFill>
                  <a:prstClr val="black"/>
                </a:solidFill>
                <a:latin typeface="Bookman Old Style" panose="02050604050505020204" pitchFamily="18" charset="0"/>
              </a:rPr>
              <a:t>Autoreconocimiento</a:t>
            </a:r>
            <a:r>
              <a:rPr lang="es-ES" sz="1650" i="1" dirty="0">
                <a:solidFill>
                  <a:prstClr val="black"/>
                </a:solidFill>
                <a:latin typeface="Bookman Old Style" panose="02050604050505020204" pitchFamily="18" charset="0"/>
              </a:rPr>
              <a:t> </a:t>
            </a:r>
            <a:r>
              <a:rPr lang="es-ES" sz="1650" i="1" dirty="0">
                <a:solidFill>
                  <a:prstClr val="black"/>
                </a:solidFill>
                <a:latin typeface="Bookman Old Style" panose="02050604050505020204" pitchFamily="18" charset="0"/>
              </a:rPr>
              <a:t>como </a:t>
            </a:r>
            <a:r>
              <a:rPr lang="es-ES" sz="1650" i="1" dirty="0">
                <a:solidFill>
                  <a:prstClr val="black"/>
                </a:solidFill>
                <a:latin typeface="Bookman Old Style" panose="02050604050505020204" pitchFamily="18" charset="0"/>
              </a:rPr>
              <a:t>profesionales”</a:t>
            </a:r>
            <a:r>
              <a:rPr lang="es-ES" sz="1650" dirty="0">
                <a:solidFill>
                  <a:prstClr val="black"/>
                </a:solidFill>
                <a:latin typeface="Bookman Old Style" panose="02050604050505020204" pitchFamily="18" charset="0"/>
              </a:rPr>
              <a:t>.</a:t>
            </a:r>
            <a:endParaRPr lang="es-ES" sz="1575" dirty="0">
              <a:solidFill>
                <a:prstClr val="black"/>
              </a:solidFill>
              <a:latin typeface="Bookman Old Style" panose="02050604050505020204" pitchFamily="18" charset="0"/>
            </a:endParaRPr>
          </a:p>
          <a:p>
            <a:pPr marL="0" indent="0" algn="just">
              <a:spcBef>
                <a:spcPts val="0"/>
              </a:spcBef>
              <a:buSzPts val="2200"/>
              <a:buNone/>
            </a:pPr>
            <a:endParaRPr lang="es-ES" sz="1650" dirty="0">
              <a:latin typeface="Bookman Old Style" panose="02050604050505020204" pitchFamily="18" charset="0"/>
            </a:endParaRPr>
          </a:p>
          <a:p>
            <a:pPr algn="just">
              <a:spcBef>
                <a:spcPts val="0"/>
              </a:spcBef>
              <a:buSzPts val="2200"/>
            </a:pPr>
            <a:endParaRPr lang="es-ES" sz="1650" dirty="0">
              <a:latin typeface="Bookman Old Style" panose="02050604050505020204" pitchFamily="18" charset="0"/>
            </a:endParaRPr>
          </a:p>
          <a:p>
            <a:pPr algn="just">
              <a:spcBef>
                <a:spcPts val="0"/>
              </a:spcBef>
              <a:buSzPts val="2200"/>
              <a:buFont typeface="Wingdings" panose="05000000000000000000" pitchFamily="2" charset="2"/>
              <a:buChar char="Ø"/>
            </a:pPr>
            <a:r>
              <a:rPr lang="es-ES" sz="1650" dirty="0">
                <a:latin typeface="Bookman Old Style" panose="02050604050505020204" pitchFamily="18" charset="0"/>
              </a:rPr>
              <a:t>REIVINIDCANDO: Participamos en medios de comunicación (Radio, T.V., RR.SS., Seminarios, Mesas Redondas, Debates, Charlas, etc.), donde lo consideramos pertinente y en base a los tiempos de nuestras compañeras, para reivindicar, nuestros derechos pendientes y contemplados en el Convenio 189 de la O.I.T., poniendo en práctica la formación adquirida. </a:t>
            </a:r>
          </a:p>
          <a:p>
            <a:pPr marL="0" indent="0" algn="just">
              <a:buSzPts val="2200"/>
              <a:buNone/>
            </a:pPr>
            <a:endParaRPr dirty="0">
              <a:latin typeface="Bookman Old Style" panose="02050604050505020204" pitchFamily="18" charset="0"/>
            </a:endParaRPr>
          </a:p>
        </p:txBody>
      </p:sp>
    </p:spTree>
    <p:extLst>
      <p:ext uri="{BB962C8B-B14F-4D97-AF65-F5344CB8AC3E}">
        <p14:creationId xmlns:p14="http://schemas.microsoft.com/office/powerpoint/2010/main" val="13666543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prstGeom prst="rect">
            <a:avLst/>
          </a:prstGeom>
          <a:noFill/>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2880">
                <a:latin typeface="Bree Serif"/>
                <a:ea typeface="Bree Serif"/>
                <a:cs typeface="Bree Serif"/>
                <a:sym typeface="Bree Serif"/>
              </a:rPr>
              <a:t>BUENAS PRÁCTICAS DE ASOCIACIONISMO</a:t>
            </a:r>
            <a:endParaRPr sz="2880">
              <a:latin typeface="Bree Serif"/>
              <a:ea typeface="Bree Serif"/>
              <a:cs typeface="Bree Serif"/>
              <a:sym typeface="Bree Serif"/>
            </a:endParaRPr>
          </a:p>
        </p:txBody>
      </p:sp>
      <p:sp>
        <p:nvSpPr>
          <p:cNvPr id="99" name="Google Shape;99;p18"/>
          <p:cNvSpPr txBox="1">
            <a:spLocks noGrp="1"/>
          </p:cNvSpPr>
          <p:nvPr>
            <p:ph type="body" idx="2"/>
          </p:nvPr>
        </p:nvSpPr>
        <p:spPr>
          <a:xfrm>
            <a:off x="972480" y="1434157"/>
            <a:ext cx="7078894" cy="2917861"/>
          </a:xfrm>
          <a:prstGeom prst="rect">
            <a:avLst/>
          </a:prstGeom>
        </p:spPr>
        <p:txBody>
          <a:bodyPr spcFirstLastPara="1" wrap="square" lIns="91425" tIns="91425" rIns="91425" bIns="91425" anchor="t" anchorCtr="0">
            <a:normAutofit/>
          </a:bodyPr>
          <a:lstStyle/>
          <a:p>
            <a:pPr marL="0" indent="0" algn="just">
              <a:buNone/>
            </a:pPr>
            <a:r>
              <a:rPr lang="es" dirty="0">
                <a:solidFill>
                  <a:srgbClr val="000000"/>
                </a:solidFill>
                <a:latin typeface="Bree Serif"/>
                <a:ea typeface="Bree Serif"/>
                <a:cs typeface="Bree Serif"/>
                <a:sym typeface="Bree Serif"/>
              </a:rPr>
              <a:t>Nos invitaron desde el SJM, a participar en  la IV edición del “Taller básico de derechos y deberes, de trabajadoras de hogar y cuidados.</a:t>
            </a:r>
          </a:p>
          <a:p>
            <a:pPr marL="0" lvl="0" indent="0" algn="just">
              <a:buNone/>
            </a:pPr>
            <a:endParaRPr lang="es" dirty="0" smtClean="0">
              <a:solidFill>
                <a:srgbClr val="000000"/>
              </a:solidFill>
              <a:latin typeface="Bree Serif"/>
              <a:ea typeface="Bree Serif"/>
              <a:cs typeface="Bree Serif"/>
              <a:sym typeface="Bree Serif"/>
            </a:endParaRPr>
          </a:p>
          <a:p>
            <a:pPr marL="0" lvl="0" indent="0" algn="just">
              <a:buNone/>
            </a:pPr>
            <a:r>
              <a:rPr lang="es" dirty="0" smtClean="0">
                <a:solidFill>
                  <a:srgbClr val="000000"/>
                </a:solidFill>
                <a:latin typeface="Bree Serif"/>
                <a:ea typeface="Bree Serif"/>
                <a:cs typeface="Bree Serif"/>
                <a:sym typeface="Bree Serif"/>
              </a:rPr>
              <a:t>Nuestras compañeras, fueron ponentes en la mesa: “Experiencia </a:t>
            </a:r>
            <a:r>
              <a:rPr lang="es" dirty="0">
                <a:solidFill>
                  <a:srgbClr val="000000"/>
                </a:solidFill>
                <a:latin typeface="Bree Serif"/>
                <a:ea typeface="Bree Serif"/>
                <a:cs typeface="Bree Serif"/>
                <a:sym typeface="Bree Serif"/>
              </a:rPr>
              <a:t>de mujeres migrantes que se </a:t>
            </a:r>
            <a:r>
              <a:rPr lang="es" dirty="0" smtClean="0">
                <a:solidFill>
                  <a:srgbClr val="000000"/>
                </a:solidFill>
                <a:latin typeface="Bree Serif"/>
                <a:ea typeface="Bree Serif"/>
                <a:cs typeface="Bree Serif"/>
                <a:sym typeface="Bree Serif"/>
              </a:rPr>
              <a:t>organizan </a:t>
            </a:r>
            <a:r>
              <a:rPr lang="es" dirty="0">
                <a:solidFill>
                  <a:srgbClr val="000000"/>
                </a:solidFill>
                <a:latin typeface="Bree Serif"/>
                <a:ea typeface="Bree Serif"/>
                <a:cs typeface="Bree Serif"/>
                <a:sym typeface="Bree Serif"/>
              </a:rPr>
              <a:t>por sus derechos”. </a:t>
            </a:r>
            <a:endParaRPr lang="es" dirty="0" smtClean="0">
              <a:solidFill>
                <a:srgbClr val="000000"/>
              </a:solidFill>
              <a:latin typeface="Bree Serif"/>
              <a:ea typeface="Bree Serif"/>
              <a:cs typeface="Bree Serif"/>
              <a:sym typeface="Bree Serif"/>
            </a:endParaRPr>
          </a:p>
          <a:p>
            <a:pPr marL="0" lvl="0" indent="0">
              <a:buNone/>
            </a:pPr>
            <a:endParaRPr lang="es" dirty="0" smtClean="0">
              <a:solidFill>
                <a:srgbClr val="000000"/>
              </a:solidFill>
              <a:latin typeface="Bree Serif"/>
              <a:ea typeface="Bree Serif"/>
              <a:cs typeface="Bree Serif"/>
              <a:sym typeface="Bree Serif"/>
            </a:endParaRPr>
          </a:p>
          <a:p>
            <a:pPr marL="0" lvl="0" indent="0">
              <a:buNone/>
            </a:pPr>
            <a:r>
              <a:rPr lang="es" dirty="0" smtClean="0">
                <a:solidFill>
                  <a:srgbClr val="000000"/>
                </a:solidFill>
                <a:latin typeface="Bree Serif"/>
                <a:ea typeface="Bree Serif"/>
                <a:cs typeface="Bree Serif"/>
                <a:sym typeface="Bree Serif"/>
              </a:rPr>
              <a:t>A través </a:t>
            </a:r>
            <a:r>
              <a:rPr lang="es" dirty="0">
                <a:solidFill>
                  <a:srgbClr val="000000"/>
                </a:solidFill>
                <a:latin typeface="Bree Serif"/>
                <a:ea typeface="Bree Serif"/>
                <a:cs typeface="Bree Serif"/>
                <a:sym typeface="Bree Serif"/>
              </a:rPr>
              <a:t>de </a:t>
            </a:r>
            <a:r>
              <a:rPr lang="es" dirty="0" smtClean="0">
                <a:solidFill>
                  <a:srgbClr val="000000"/>
                </a:solidFill>
                <a:latin typeface="Bree Serif"/>
                <a:ea typeface="Bree Serif"/>
                <a:cs typeface="Bree Serif"/>
                <a:sym typeface="Bree Serif"/>
              </a:rPr>
              <a:t>una performance, visibilizamos con el ánimo de transformar, </a:t>
            </a:r>
            <a:r>
              <a:rPr lang="es" dirty="0">
                <a:solidFill>
                  <a:srgbClr val="000000"/>
                </a:solidFill>
                <a:latin typeface="Bree Serif"/>
                <a:ea typeface="Bree Serif"/>
                <a:cs typeface="Bree Serif"/>
                <a:sym typeface="Bree Serif"/>
              </a:rPr>
              <a:t>a partir de las buenas </a:t>
            </a:r>
            <a:r>
              <a:rPr lang="es" dirty="0" smtClean="0">
                <a:solidFill>
                  <a:srgbClr val="000000"/>
                </a:solidFill>
                <a:latin typeface="Bree Serif"/>
                <a:ea typeface="Bree Serif"/>
                <a:cs typeface="Bree Serif"/>
                <a:sym typeface="Bree Serif"/>
              </a:rPr>
              <a:t>prácticas.  </a:t>
            </a:r>
          </a:p>
          <a:p>
            <a:pPr marL="0" lvl="0" indent="0">
              <a:buNone/>
            </a:pPr>
            <a:endParaRPr lang="es" dirty="0" smtClean="0">
              <a:solidFill>
                <a:srgbClr val="000000"/>
              </a:solidFill>
              <a:latin typeface="Bree Serif"/>
              <a:ea typeface="Bree Serif"/>
              <a:cs typeface="Bree Serif"/>
              <a:sym typeface="Bree Serif"/>
            </a:endParaRPr>
          </a:p>
          <a:p>
            <a:pPr marL="0" lvl="0" indent="0">
              <a:buNone/>
            </a:pPr>
            <a:r>
              <a:rPr lang="es" dirty="0" smtClean="0">
                <a:solidFill>
                  <a:srgbClr val="000000"/>
                </a:solidFill>
                <a:latin typeface="Bree Serif"/>
                <a:ea typeface="Bree Serif"/>
                <a:cs typeface="Bree Serif"/>
                <a:sym typeface="Bree Serif"/>
              </a:rPr>
              <a:t>Confiamos </a:t>
            </a:r>
            <a:r>
              <a:rPr lang="es" dirty="0">
                <a:solidFill>
                  <a:srgbClr val="000000"/>
                </a:solidFill>
                <a:latin typeface="Bree Serif"/>
                <a:ea typeface="Bree Serif"/>
                <a:cs typeface="Bree Serif"/>
                <a:sym typeface="Bree Serif"/>
              </a:rPr>
              <a:t>en </a:t>
            </a:r>
            <a:r>
              <a:rPr lang="es" dirty="0" smtClean="0">
                <a:solidFill>
                  <a:srgbClr val="000000"/>
                </a:solidFill>
                <a:latin typeface="Bree Serif"/>
                <a:ea typeface="Bree Serif"/>
                <a:cs typeface="Bree Serif"/>
                <a:sym typeface="Bree Serif"/>
              </a:rPr>
              <a:t>la capacidad de comunicación de </a:t>
            </a:r>
            <a:r>
              <a:rPr lang="es" dirty="0">
                <a:solidFill>
                  <a:srgbClr val="000000"/>
                </a:solidFill>
                <a:latin typeface="Bree Serif"/>
                <a:ea typeface="Bree Serif"/>
                <a:cs typeface="Bree Serif"/>
                <a:sym typeface="Bree Serif"/>
              </a:rPr>
              <a:t>cada compañera, desde el sentirse identificada con el proceso asociativo que hemos llevado a cabo desde nuestra creación.</a:t>
            </a:r>
            <a:endParaRPr dirty="0">
              <a:solidFill>
                <a:srgbClr val="000000"/>
              </a:solidFill>
              <a:latin typeface="Bree Serif"/>
              <a:ea typeface="Bree Serif"/>
              <a:cs typeface="Bree Serif"/>
              <a:sym typeface="Bree Serif"/>
            </a:endParaRPr>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5252" y="4100616"/>
            <a:ext cx="1007048" cy="811029"/>
          </a:xfrm>
          <a:prstGeom prst="rect">
            <a:avLst/>
          </a:prstGeom>
          <a:effectLst>
            <a:outerShdw blurRad="50800" dist="38100" dir="8100000" algn="tr" rotWithShape="0">
              <a:prstClr val="black">
                <a:alpha val="40000"/>
              </a:prst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endParaRPr lang="es-ES" dirty="0"/>
          </a:p>
        </p:txBody>
      </p:sp>
      <p:pic>
        <p:nvPicPr>
          <p:cNvPr id="12" name="Marcador de contenido 11"/>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267601" y="1376736"/>
            <a:ext cx="4148001" cy="3435689"/>
          </a:xfrm>
        </p:spPr>
      </p:pic>
      <p:pic>
        <p:nvPicPr>
          <p:cNvPr id="13" name="Imagen 12"/>
          <p:cNvPicPr>
            <a:picLocks noChangeAspect="1"/>
          </p:cNvPicPr>
          <p:nvPr/>
        </p:nvPicPr>
        <p:blipFill rotWithShape="1">
          <a:blip r:embed="rId3">
            <a:extLst>
              <a:ext uri="{28A0092B-C50C-407E-A947-70E740481C1C}">
                <a14:useLocalDpi xmlns:a14="http://schemas.microsoft.com/office/drawing/2010/main" val="0"/>
              </a:ext>
            </a:extLst>
          </a:blip>
          <a:srcRect l="30200" t="21173" r="3950"/>
          <a:stretch/>
        </p:blipFill>
        <p:spPr>
          <a:xfrm>
            <a:off x="667820" y="1376736"/>
            <a:ext cx="3599781" cy="3435689"/>
          </a:xfrm>
          <a:prstGeom prst="rect">
            <a:avLst/>
          </a:prstGeom>
        </p:spPr>
      </p:pic>
    </p:spTree>
    <p:extLst>
      <p:ext uri="{BB962C8B-B14F-4D97-AF65-F5344CB8AC3E}">
        <p14:creationId xmlns:p14="http://schemas.microsoft.com/office/powerpoint/2010/main" val="2462849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s"/>
              <a:t>MARCHA 08M</a:t>
            </a:r>
            <a:endParaRPr/>
          </a:p>
        </p:txBody>
      </p:sp>
      <p:sp>
        <p:nvSpPr>
          <p:cNvPr id="106" name="Google Shape;106;p19"/>
          <p:cNvSpPr txBox="1">
            <a:spLocks noGrp="1"/>
          </p:cNvSpPr>
          <p:nvPr>
            <p:ph type="body" idx="1"/>
          </p:nvPr>
        </p:nvSpPr>
        <p:spPr>
          <a:xfrm>
            <a:off x="50625" y="2838425"/>
            <a:ext cx="8940900" cy="2381400"/>
          </a:xfrm>
          <a:prstGeom prst="rect">
            <a:avLst/>
          </a:prstGeom>
          <a:noFill/>
        </p:spPr>
        <p:txBody>
          <a:bodyPr spcFirstLastPara="1" wrap="square" lIns="91425" tIns="91425" rIns="91425" bIns="91425" anchor="t" anchorCtr="0">
            <a:normAutofit/>
          </a:bodyPr>
          <a:lstStyle/>
          <a:p>
            <a:pPr marL="0" lvl="0" indent="0" algn="just" rtl="0">
              <a:spcBef>
                <a:spcPts val="0"/>
              </a:spcBef>
              <a:spcAft>
                <a:spcPts val="0"/>
              </a:spcAft>
              <a:buNone/>
            </a:pPr>
            <a:r>
              <a:rPr lang="es" sz="1400" dirty="0">
                <a:solidFill>
                  <a:srgbClr val="000000"/>
                </a:solidFill>
                <a:latin typeface="Bree Serif"/>
                <a:ea typeface="Bree Serif"/>
                <a:cs typeface="Bree Serif"/>
                <a:sym typeface="Bree Serif"/>
              </a:rPr>
              <a:t>Comprometidas a trabajar por conseguir la igualdad de género y condiciones laborales </a:t>
            </a:r>
            <a:r>
              <a:rPr lang="es" sz="1400" dirty="0" smtClean="0">
                <a:solidFill>
                  <a:srgbClr val="000000"/>
                </a:solidFill>
                <a:latin typeface="Bree Serif"/>
                <a:ea typeface="Bree Serif"/>
                <a:cs typeface="Bree Serif"/>
                <a:sym typeface="Bree Serif"/>
              </a:rPr>
              <a:t>dignas, </a:t>
            </a:r>
            <a:r>
              <a:rPr lang="es" sz="1400" dirty="0">
                <a:solidFill>
                  <a:srgbClr val="000000"/>
                </a:solidFill>
                <a:latin typeface="Bree Serif"/>
                <a:ea typeface="Bree Serif"/>
                <a:cs typeface="Bree Serif"/>
                <a:sym typeface="Bree Serif"/>
              </a:rPr>
              <a:t>participamos en la marcha del 8M participando en las diferentes comisiones de trabajo, debido a que es urgente estar en la agenda feminista como mujeres migradas, asiladas y trabajadoras. Es momento de ocupar espacios conseguidos por compañeras que nos precedieron años atrás.. El aporte de nuestra organización se realizó desde las capacidades artísticas de las compañeras Gala Jazmín Cavero con el rap “Esto es lo que nos mueve” y el monólogo de Marcela Bahamón “NO soy una más de la familia.</a:t>
            </a:r>
            <a:endParaRPr sz="1400" dirty="0">
              <a:latin typeface="Bree Serif"/>
              <a:ea typeface="Bree Serif"/>
              <a:cs typeface="Bree Serif"/>
              <a:sym typeface="Bree Serif"/>
            </a:endParaRPr>
          </a:p>
          <a:p>
            <a:pPr marL="0" lvl="0" indent="0" algn="l" rtl="0">
              <a:spcBef>
                <a:spcPts val="1200"/>
              </a:spcBef>
              <a:spcAft>
                <a:spcPts val="1200"/>
              </a:spcAft>
              <a:buNone/>
            </a:pPr>
            <a:r>
              <a:rPr lang="es" sz="1400" u="sng" dirty="0" smtClean="0">
                <a:solidFill>
                  <a:schemeClr val="hlink"/>
                </a:solidFill>
                <a:latin typeface="Bree Serif"/>
                <a:ea typeface="Bree Serif"/>
                <a:cs typeface="Bree Serif"/>
                <a:sym typeface="Bree Serif"/>
                <a:hlinkClick r:id="rId3"/>
              </a:rPr>
              <a:t>https</a:t>
            </a:r>
            <a:r>
              <a:rPr lang="es" sz="1400" u="sng" dirty="0">
                <a:solidFill>
                  <a:schemeClr val="hlink"/>
                </a:solidFill>
                <a:latin typeface="Bree Serif"/>
                <a:ea typeface="Bree Serif"/>
                <a:cs typeface="Bree Serif"/>
                <a:sym typeface="Bree Serif"/>
                <a:hlinkClick r:id="rId3"/>
              </a:rPr>
              <a:t>://www.youtube.com/results?search_query=esto+es+lo+que+nos+mueve</a:t>
            </a:r>
            <a:endParaRPr sz="1400" dirty="0">
              <a:latin typeface="Bree Serif"/>
              <a:ea typeface="Bree Serif"/>
              <a:cs typeface="Bree Serif"/>
              <a:sym typeface="Bree Serif"/>
            </a:endParaRPr>
          </a:p>
        </p:txBody>
      </p:sp>
      <p:pic>
        <p:nvPicPr>
          <p:cNvPr id="107" name="Google Shape;107;p19"/>
          <p:cNvPicPr preferRelativeResize="0"/>
          <p:nvPr/>
        </p:nvPicPr>
        <p:blipFill rotWithShape="1">
          <a:blip r:embed="rId4">
            <a:alphaModFix/>
          </a:blip>
          <a:srcRect/>
          <a:stretch/>
        </p:blipFill>
        <p:spPr>
          <a:xfrm>
            <a:off x="50625" y="173025"/>
            <a:ext cx="4572001" cy="2568563"/>
          </a:xfrm>
          <a:prstGeom prst="rect">
            <a:avLst/>
          </a:prstGeom>
          <a:noFill/>
          <a:ln>
            <a:noFill/>
          </a:ln>
        </p:spPr>
      </p:pic>
      <p:pic>
        <p:nvPicPr>
          <p:cNvPr id="108" name="Google Shape;108;p19"/>
          <p:cNvPicPr preferRelativeResize="0"/>
          <p:nvPr/>
        </p:nvPicPr>
        <p:blipFill>
          <a:blip r:embed="rId5">
            <a:alphaModFix/>
          </a:blip>
          <a:stretch>
            <a:fillRect/>
          </a:stretch>
        </p:blipFill>
        <p:spPr>
          <a:xfrm>
            <a:off x="4068925" y="152400"/>
            <a:ext cx="4922680" cy="2609824"/>
          </a:xfrm>
          <a:prstGeom prst="rect">
            <a:avLst/>
          </a:prstGeom>
          <a:noFill/>
          <a:ln>
            <a:noFill/>
          </a:ln>
        </p:spPr>
      </p:pic>
      <p:pic>
        <p:nvPicPr>
          <p:cNvPr id="6" name="Imagen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64200" y="4171764"/>
            <a:ext cx="1007048" cy="811029"/>
          </a:xfrm>
          <a:prstGeom prst="rect">
            <a:avLst/>
          </a:prstGeom>
          <a:effectLst>
            <a:outerShdw blurRad="50800" dist="38100" dir="8100000" algn="tr" rotWithShape="0">
              <a:prstClr val="black">
                <a:alpha val="40000"/>
              </a:prst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dirty="0"/>
          </a:p>
        </p:txBody>
      </p:sp>
      <p:sp>
        <p:nvSpPr>
          <p:cNvPr id="3" name="Marcador de texto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990605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3">
            <a:alphaModFix/>
          </a:blip>
          <a:srcRect l="1" r="5307"/>
          <a:stretch/>
        </p:blipFill>
        <p:spPr>
          <a:xfrm>
            <a:off x="5696977" y="0"/>
            <a:ext cx="3436390" cy="5143500"/>
          </a:xfrm>
          <a:prstGeom prst="rect">
            <a:avLst/>
          </a:prstGeom>
          <a:noFill/>
          <a:ln>
            <a:noFill/>
          </a:ln>
        </p:spPr>
      </p:pic>
      <p:pic>
        <p:nvPicPr>
          <p:cNvPr id="114" name="Google Shape;114;p20"/>
          <p:cNvPicPr preferRelativeResize="0"/>
          <p:nvPr/>
        </p:nvPicPr>
        <p:blipFill rotWithShape="1">
          <a:blip r:embed="rId4">
            <a:alphaModFix/>
          </a:blip>
          <a:srcRect l="7433" t="12166"/>
          <a:stretch/>
        </p:blipFill>
        <p:spPr>
          <a:xfrm flipH="1">
            <a:off x="2592589" y="2416648"/>
            <a:ext cx="3835593" cy="2726852"/>
          </a:xfrm>
          <a:prstGeom prst="rect">
            <a:avLst/>
          </a:prstGeom>
          <a:noFill/>
          <a:ln>
            <a:noFill/>
          </a:ln>
        </p:spPr>
      </p:pic>
      <p:pic>
        <p:nvPicPr>
          <p:cNvPr id="115" name="Google Shape;115;p20"/>
          <p:cNvPicPr preferRelativeResize="0"/>
          <p:nvPr/>
        </p:nvPicPr>
        <p:blipFill rotWithShape="1">
          <a:blip r:embed="rId5">
            <a:alphaModFix/>
          </a:blip>
          <a:srcRect l="621" t="23104" r="1" b="2653"/>
          <a:stretch/>
        </p:blipFill>
        <p:spPr>
          <a:xfrm>
            <a:off x="3323800" y="0"/>
            <a:ext cx="2373177" cy="2416648"/>
          </a:xfrm>
          <a:prstGeom prst="rect">
            <a:avLst/>
          </a:prstGeom>
          <a:noFill/>
          <a:ln>
            <a:noFill/>
          </a:ln>
        </p:spPr>
      </p:pic>
      <p:pic>
        <p:nvPicPr>
          <p:cNvPr id="116" name="Google Shape;116;p20"/>
          <p:cNvPicPr preferRelativeResize="0"/>
          <p:nvPr/>
        </p:nvPicPr>
        <p:blipFill>
          <a:blip r:embed="rId6">
            <a:alphaModFix/>
          </a:blip>
          <a:stretch>
            <a:fillRect/>
          </a:stretch>
        </p:blipFill>
        <p:spPr>
          <a:xfrm>
            <a:off x="0" y="0"/>
            <a:ext cx="3323800" cy="2416648"/>
          </a:xfrm>
          <a:prstGeom prst="rect">
            <a:avLst/>
          </a:prstGeom>
          <a:noFill/>
          <a:ln>
            <a:noFill/>
          </a:ln>
        </p:spPr>
      </p:pic>
      <p:pic>
        <p:nvPicPr>
          <p:cNvPr id="117" name="Google Shape;117;p20"/>
          <p:cNvPicPr preferRelativeResize="0"/>
          <p:nvPr/>
        </p:nvPicPr>
        <p:blipFill>
          <a:blip r:embed="rId7">
            <a:alphaModFix/>
          </a:blip>
          <a:stretch>
            <a:fillRect/>
          </a:stretch>
        </p:blipFill>
        <p:spPr>
          <a:xfrm>
            <a:off x="0" y="2416648"/>
            <a:ext cx="2692801" cy="2726852"/>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21"/>
          <p:cNvPicPr preferRelativeResize="0"/>
          <p:nvPr/>
        </p:nvPicPr>
        <p:blipFill>
          <a:blip r:embed="rId3">
            <a:alphaModFix/>
          </a:blip>
          <a:stretch>
            <a:fillRect/>
          </a:stretch>
        </p:blipFill>
        <p:spPr>
          <a:xfrm rot="479997">
            <a:off x="192477" y="209873"/>
            <a:ext cx="4379525" cy="2463483"/>
          </a:xfrm>
          <a:prstGeom prst="rect">
            <a:avLst/>
          </a:prstGeom>
          <a:noFill/>
          <a:ln>
            <a:noFill/>
          </a:ln>
        </p:spPr>
      </p:pic>
      <p:pic>
        <p:nvPicPr>
          <p:cNvPr id="123" name="Google Shape;123;p21"/>
          <p:cNvPicPr preferRelativeResize="0"/>
          <p:nvPr/>
        </p:nvPicPr>
        <p:blipFill>
          <a:blip r:embed="rId4">
            <a:alphaModFix/>
          </a:blip>
          <a:stretch>
            <a:fillRect/>
          </a:stretch>
        </p:blipFill>
        <p:spPr>
          <a:xfrm rot="2040002">
            <a:off x="5227251" y="94923"/>
            <a:ext cx="3629012" cy="4838683"/>
          </a:xfrm>
          <a:prstGeom prst="rect">
            <a:avLst/>
          </a:prstGeom>
          <a:noFill/>
          <a:ln>
            <a:noFill/>
          </a:ln>
        </p:spPr>
      </p:pic>
      <p:sp>
        <p:nvSpPr>
          <p:cNvPr id="124" name="Google Shape;124;p21"/>
          <p:cNvSpPr txBox="1">
            <a:spLocks noGrp="1"/>
          </p:cNvSpPr>
          <p:nvPr>
            <p:ph type="body" idx="1"/>
          </p:nvPr>
        </p:nvSpPr>
        <p:spPr>
          <a:xfrm>
            <a:off x="319500" y="2772900"/>
            <a:ext cx="4701600" cy="2307300"/>
          </a:xfrm>
          <a:prstGeom prst="rect">
            <a:avLst/>
          </a:prstGeom>
          <a:noFill/>
        </p:spPr>
        <p:txBody>
          <a:bodyPr spcFirstLastPara="1" wrap="square" lIns="91425" tIns="91425" rIns="91425" bIns="91425" anchor="ctr" anchorCtr="0">
            <a:normAutofit fontScale="92500" lnSpcReduction="10000"/>
          </a:bodyPr>
          <a:lstStyle/>
          <a:p>
            <a:pPr marL="0" lvl="0" indent="0" algn="l" rtl="0">
              <a:lnSpc>
                <a:spcPct val="80000"/>
              </a:lnSpc>
              <a:spcBef>
                <a:spcPts val="0"/>
              </a:spcBef>
              <a:spcAft>
                <a:spcPts val="0"/>
              </a:spcAft>
              <a:buNone/>
            </a:pPr>
            <a:r>
              <a:rPr lang="es" sz="2200" dirty="0">
                <a:solidFill>
                  <a:srgbClr val="000000"/>
                </a:solidFill>
                <a:latin typeface="Bree Serif"/>
                <a:ea typeface="Bree Serif"/>
                <a:cs typeface="Bree Serif"/>
                <a:sym typeface="Bree Serif"/>
              </a:rPr>
              <a:t>V</a:t>
            </a:r>
            <a:r>
              <a:rPr lang="es" sz="2200" b="0" dirty="0">
                <a:solidFill>
                  <a:srgbClr val="000000"/>
                </a:solidFill>
                <a:latin typeface="Bree Serif"/>
                <a:ea typeface="Bree Serif"/>
                <a:cs typeface="Bree Serif"/>
                <a:sym typeface="Bree Serif"/>
              </a:rPr>
              <a:t>isibilización,  sensibilización y reivindicación sobre la realidad que atraviesan las trabajadoras del hogar y de los cuidados en la sociedad del Siglo XXL través de entrevistas realizadas en diferentes medios de comunicación: A’Punt, Las Provincias, El Levante, RTVE,El País, Cadena SER, código FM, Radio Nacional</a:t>
            </a:r>
            <a:endParaRPr sz="2200" b="0" dirty="0">
              <a:solidFill>
                <a:srgbClr val="000000"/>
              </a:solidFill>
              <a:latin typeface="Bree Serif"/>
              <a:ea typeface="Bree Serif"/>
              <a:cs typeface="Bree Serif"/>
              <a:sym typeface="Bree Serif"/>
            </a:endParaRPr>
          </a:p>
        </p:txBody>
      </p:sp>
      <p:pic>
        <p:nvPicPr>
          <p:cNvPr id="125" name="Google Shape;125;p21"/>
          <p:cNvPicPr preferRelativeResize="0"/>
          <p:nvPr/>
        </p:nvPicPr>
        <p:blipFill>
          <a:blip r:embed="rId5">
            <a:alphaModFix/>
          </a:blip>
          <a:stretch>
            <a:fillRect/>
          </a:stretch>
        </p:blipFill>
        <p:spPr>
          <a:xfrm rot="1020002">
            <a:off x="3383500" y="15627"/>
            <a:ext cx="3224749" cy="2571747"/>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2"/>
          <p:cNvPicPr preferRelativeResize="0"/>
          <p:nvPr/>
        </p:nvPicPr>
        <p:blipFill rotWithShape="1">
          <a:blip r:embed="rId3">
            <a:alphaModFix/>
          </a:blip>
          <a:srcRect l="42518"/>
          <a:stretch/>
        </p:blipFill>
        <p:spPr>
          <a:xfrm>
            <a:off x="6358537" y="397589"/>
            <a:ext cx="2579901" cy="4488251"/>
          </a:xfrm>
          <a:prstGeom prst="rect">
            <a:avLst/>
          </a:prstGeom>
          <a:noFill/>
          <a:ln>
            <a:noFill/>
          </a:ln>
        </p:spPr>
      </p:pic>
      <p:sp>
        <p:nvSpPr>
          <p:cNvPr id="4" name="Título 3"/>
          <p:cNvSpPr>
            <a:spLocks noGrp="1"/>
          </p:cNvSpPr>
          <p:nvPr>
            <p:ph type="title"/>
          </p:nvPr>
        </p:nvSpPr>
        <p:spPr>
          <a:xfrm>
            <a:off x="1277236" y="210048"/>
            <a:ext cx="3837024" cy="994172"/>
          </a:xfrm>
        </p:spPr>
        <p:txBody>
          <a:bodyPr/>
          <a:lstStyle/>
          <a:p>
            <a:r>
              <a:rPr lang="es-ES" dirty="0" smtClean="0">
                <a:latin typeface="Bry serif"/>
              </a:rPr>
              <a:t>TRABAJO EN RED</a:t>
            </a:r>
            <a:endParaRPr lang="es-ES" dirty="0">
              <a:latin typeface="Bry serif"/>
            </a:endParaRPr>
          </a:p>
        </p:txBody>
      </p:sp>
      <p:sp>
        <p:nvSpPr>
          <p:cNvPr id="132" name="Google Shape;132;p22"/>
          <p:cNvSpPr txBox="1">
            <a:spLocks noGrp="1"/>
          </p:cNvSpPr>
          <p:nvPr>
            <p:ph idx="1"/>
          </p:nvPr>
        </p:nvSpPr>
        <p:spPr>
          <a:xfrm>
            <a:off x="628650" y="1477925"/>
            <a:ext cx="5570131" cy="3154797"/>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 sz="1400" dirty="0">
                <a:solidFill>
                  <a:srgbClr val="000000"/>
                </a:solidFill>
                <a:latin typeface="Bree Serif"/>
                <a:ea typeface="Bree Serif"/>
                <a:cs typeface="Bree Serif"/>
                <a:sym typeface="Bree Serif"/>
              </a:rPr>
              <a:t>Este año nos hemos visto especialmente vulnerables, con una pandemia a nivel mundial, un confinamiento de larga duración, y miles de personas dejadas atrás, con la única excusa de no tener documentación en regla, comprometidas con la defensa de los derechos humanos. Esto motivó que  nos organizáramos con otras entidades a nivel estatal para conformar el movimiento social regularización ya!</a:t>
            </a:r>
            <a:endParaRPr sz="1400" dirty="0">
              <a:solidFill>
                <a:srgbClr val="000000"/>
              </a:solidFill>
              <a:latin typeface="Bree Serif"/>
              <a:ea typeface="Bree Serif"/>
              <a:cs typeface="Bree Serif"/>
              <a:sym typeface="Bree Serif"/>
            </a:endParaRPr>
          </a:p>
          <a:p>
            <a:pPr marL="0" lvl="0" indent="0" algn="just" rtl="0">
              <a:spcBef>
                <a:spcPts val="1200"/>
              </a:spcBef>
              <a:spcAft>
                <a:spcPts val="0"/>
              </a:spcAft>
              <a:buNone/>
            </a:pPr>
            <a:r>
              <a:rPr lang="es" sz="1400" dirty="0">
                <a:solidFill>
                  <a:srgbClr val="000000"/>
                </a:solidFill>
                <a:latin typeface="Bree Serif"/>
                <a:ea typeface="Bree Serif"/>
                <a:cs typeface="Bree Serif"/>
                <a:sym typeface="Bree Serif"/>
              </a:rPr>
              <a:t>El objetivo de esta campaña  es una regularización extraordinaria, amplia y sin condiciones para todas las personas que se encuentran  en el territorio español en situación administrativa irregular.</a:t>
            </a:r>
            <a:endParaRPr sz="1400" dirty="0">
              <a:solidFill>
                <a:srgbClr val="000000"/>
              </a:solidFill>
              <a:latin typeface="Bree Serif"/>
              <a:ea typeface="Bree Serif"/>
              <a:cs typeface="Bree Serif"/>
              <a:sym typeface="Bree Serif"/>
            </a:endParaRPr>
          </a:p>
          <a:p>
            <a:pPr marL="0" lvl="0" indent="0" algn="just" rtl="0">
              <a:spcBef>
                <a:spcPts val="1200"/>
              </a:spcBef>
              <a:spcAft>
                <a:spcPts val="0"/>
              </a:spcAft>
              <a:buNone/>
            </a:pPr>
            <a:r>
              <a:rPr lang="es" sz="1400" dirty="0">
                <a:solidFill>
                  <a:srgbClr val="000000"/>
                </a:solidFill>
                <a:latin typeface="Bree Serif"/>
                <a:ea typeface="Bree Serif"/>
                <a:cs typeface="Bree Serif"/>
                <a:sym typeface="Bree Serif"/>
              </a:rPr>
              <a:t>Desde este movimiento se llegó al congreso de los diputados con una proposición no de ley- PNL para la cual, se convocaron concentraciones y sobre todo tuvo un gran alcance a través de las  redes sociales.</a:t>
            </a:r>
            <a:endParaRPr sz="1400" dirty="0">
              <a:solidFill>
                <a:srgbClr val="000000"/>
              </a:solidFill>
              <a:latin typeface="Bree Serif"/>
              <a:ea typeface="Bree Serif"/>
              <a:cs typeface="Bree Serif"/>
              <a:sym typeface="Bree Serif"/>
            </a:endParaRPr>
          </a:p>
          <a:p>
            <a:pPr marL="0" lvl="0" indent="0" algn="l" rtl="0">
              <a:spcBef>
                <a:spcPts val="1200"/>
              </a:spcBef>
              <a:spcAft>
                <a:spcPts val="1200"/>
              </a:spcAft>
              <a:buNone/>
            </a:pPr>
            <a:endParaRPr sz="1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3"/>
          <p:cNvSpPr txBox="1">
            <a:spLocks noGrp="1"/>
          </p:cNvSpPr>
          <p:nvPr>
            <p:ph type="title"/>
          </p:nvPr>
        </p:nvSpPr>
        <p:spPr>
          <a:prstGeom prst="rect">
            <a:avLst/>
          </a:prstGeom>
          <a:noFill/>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2580" dirty="0">
                <a:latin typeface="Bree Serif"/>
                <a:ea typeface="Bree Serif"/>
                <a:cs typeface="Bree Serif"/>
                <a:sym typeface="Bree Serif"/>
              </a:rPr>
              <a:t>ACTIVIDADES DE VISIBILIZACIÓN Y SENSIBILIZACIÓN EN DEFENSA DE LOS DERECHOS HUMANOS</a:t>
            </a:r>
            <a:endParaRPr sz="3680" dirty="0">
              <a:latin typeface="Bree Serif"/>
              <a:ea typeface="Bree Serif"/>
              <a:cs typeface="Bree Serif"/>
              <a:sym typeface="Bree Serif"/>
            </a:endParaRPr>
          </a:p>
        </p:txBody>
      </p:sp>
      <p:sp>
        <p:nvSpPr>
          <p:cNvPr id="138" name="Google Shape;138;p23"/>
          <p:cNvSpPr txBox="1">
            <a:spLocks noGrp="1"/>
          </p:cNvSpPr>
          <p:nvPr>
            <p:ph type="body" idx="1"/>
          </p:nvPr>
        </p:nvSpPr>
        <p:spPr>
          <a:xfrm>
            <a:off x="365000" y="1210900"/>
            <a:ext cx="8520600" cy="3340200"/>
          </a:xfrm>
          <a:prstGeom prst="rect">
            <a:avLst/>
          </a:prstGeom>
        </p:spPr>
        <p:txBody>
          <a:bodyPr spcFirstLastPara="1" wrap="square" lIns="91425" tIns="91425" rIns="91425" bIns="91425" anchor="t" anchorCtr="0">
            <a:normAutofit fontScale="85000" lnSpcReduction="20000"/>
          </a:bodyPr>
          <a:lstStyle/>
          <a:p>
            <a:pPr marL="457200" lvl="0" indent="-274320" algn="l" rtl="0">
              <a:spcBef>
                <a:spcPts val="0"/>
              </a:spcBef>
              <a:spcAft>
                <a:spcPts val="0"/>
              </a:spcAft>
              <a:buClr>
                <a:srgbClr val="000000"/>
              </a:buClr>
              <a:buSzPct val="87804"/>
              <a:buChar char="❖"/>
            </a:pPr>
            <a:r>
              <a:rPr lang="es" sz="2050" b="1">
                <a:solidFill>
                  <a:srgbClr val="000000"/>
                </a:solidFill>
                <a:latin typeface="Bree Serif"/>
                <a:ea typeface="Bree Serif"/>
                <a:cs typeface="Bree Serif"/>
                <a:sym typeface="Bree Serif"/>
              </a:rPr>
              <a:t>REUNIÓN:</a:t>
            </a:r>
            <a:r>
              <a:rPr lang="es" sz="1650">
                <a:solidFill>
                  <a:srgbClr val="000000"/>
                </a:solidFill>
                <a:latin typeface="Bree Serif"/>
                <a:ea typeface="Bree Serif"/>
                <a:cs typeface="Bree Serif"/>
                <a:sym typeface="Bree Serif"/>
              </a:rPr>
              <a:t> Como integrantes de la plataforma </a:t>
            </a:r>
            <a:r>
              <a:rPr lang="es" sz="2050" b="1">
                <a:solidFill>
                  <a:srgbClr val="000000"/>
                </a:solidFill>
                <a:latin typeface="Bree Serif"/>
                <a:ea typeface="Bree Serif"/>
                <a:cs typeface="Bree Serif"/>
                <a:sym typeface="Bree Serif"/>
              </a:rPr>
              <a:t>#RegularizacionYa </a:t>
            </a:r>
            <a:r>
              <a:rPr lang="es" sz="1650">
                <a:solidFill>
                  <a:srgbClr val="000000"/>
                </a:solidFill>
                <a:latin typeface="Bree Serif"/>
                <a:ea typeface="Bree Serif"/>
                <a:cs typeface="Bree Serif"/>
                <a:sym typeface="Bree Serif"/>
              </a:rPr>
              <a:t>participamos  en una reunión con la Delegada de Gobierno de la Comunidad Valenciana,  Doña Gloria Calero.</a:t>
            </a:r>
            <a:endParaRPr sz="1650">
              <a:solidFill>
                <a:srgbClr val="000000"/>
              </a:solidFill>
              <a:latin typeface="Bree Serif"/>
              <a:ea typeface="Bree Serif"/>
              <a:cs typeface="Bree Serif"/>
              <a:sym typeface="Bree Serif"/>
            </a:endParaRPr>
          </a:p>
          <a:p>
            <a:pPr marL="457200" lvl="0" indent="0" algn="l" rtl="0">
              <a:spcBef>
                <a:spcPts val="1200"/>
              </a:spcBef>
              <a:spcAft>
                <a:spcPts val="0"/>
              </a:spcAft>
              <a:buNone/>
            </a:pPr>
            <a:endParaRPr sz="1650">
              <a:solidFill>
                <a:srgbClr val="000000"/>
              </a:solidFill>
              <a:latin typeface="Bree Serif"/>
              <a:ea typeface="Bree Serif"/>
              <a:cs typeface="Bree Serif"/>
              <a:sym typeface="Bree Serif"/>
            </a:endParaRPr>
          </a:p>
          <a:p>
            <a:pPr marL="457200" lvl="0" indent="-274320" algn="l" rtl="0">
              <a:spcBef>
                <a:spcPts val="1200"/>
              </a:spcBef>
              <a:spcAft>
                <a:spcPts val="0"/>
              </a:spcAft>
              <a:buClr>
                <a:srgbClr val="000000"/>
              </a:buClr>
              <a:buSzPct val="87804"/>
              <a:buChar char="❖"/>
            </a:pPr>
            <a:r>
              <a:rPr lang="es" sz="2050" b="1">
                <a:solidFill>
                  <a:srgbClr val="000000"/>
                </a:solidFill>
                <a:latin typeface="Bree Serif"/>
                <a:ea typeface="Bree Serif"/>
                <a:cs typeface="Bree Serif"/>
                <a:sym typeface="Bree Serif"/>
              </a:rPr>
              <a:t>CONCENTRACIÓN CONGRESO DE LOS DIPUTADOS</a:t>
            </a:r>
            <a:r>
              <a:rPr lang="es" sz="2050">
                <a:solidFill>
                  <a:srgbClr val="000000"/>
                </a:solidFill>
                <a:latin typeface="Bree Serif"/>
                <a:ea typeface="Bree Serif"/>
                <a:cs typeface="Bree Serif"/>
                <a:sym typeface="Bree Serif"/>
              </a:rPr>
              <a:t> </a:t>
            </a:r>
            <a:r>
              <a:rPr lang="es" sz="1450">
                <a:solidFill>
                  <a:srgbClr val="000000"/>
                </a:solidFill>
                <a:latin typeface="Bree Serif"/>
                <a:ea typeface="Bree Serif"/>
                <a:cs typeface="Bree Serif"/>
                <a:sym typeface="Bree Serif"/>
              </a:rPr>
              <a:t>(MADRID)</a:t>
            </a:r>
            <a:r>
              <a:rPr lang="es" sz="2050">
                <a:solidFill>
                  <a:srgbClr val="000000"/>
                </a:solidFill>
                <a:latin typeface="Bree Serif"/>
                <a:ea typeface="Bree Serif"/>
                <a:cs typeface="Bree Serif"/>
                <a:sym typeface="Bree Serif"/>
              </a:rPr>
              <a:t>: </a:t>
            </a:r>
            <a:r>
              <a:rPr lang="es" sz="1650">
                <a:solidFill>
                  <a:srgbClr val="000000"/>
                </a:solidFill>
                <a:latin typeface="Bree Serif"/>
                <a:ea typeface="Bree Serif"/>
                <a:cs typeface="Bree Serif"/>
                <a:sym typeface="Bree Serif"/>
              </a:rPr>
              <a:t>19 de junio de 2020 con motivo del registro de la PNL en Madrid, acompañamos a  la Plataforma #RegularizaciónYA de la cual formamos parte.</a:t>
            </a:r>
            <a:endParaRPr sz="1650">
              <a:solidFill>
                <a:srgbClr val="000000"/>
              </a:solidFill>
              <a:latin typeface="Bree Serif"/>
              <a:ea typeface="Bree Serif"/>
              <a:cs typeface="Bree Serif"/>
              <a:sym typeface="Bree Serif"/>
            </a:endParaRPr>
          </a:p>
          <a:p>
            <a:pPr marL="0" lvl="0" indent="0" algn="l" rtl="0">
              <a:spcBef>
                <a:spcPts val="1200"/>
              </a:spcBef>
              <a:spcAft>
                <a:spcPts val="0"/>
              </a:spcAft>
              <a:buNone/>
            </a:pPr>
            <a:endParaRPr sz="1650">
              <a:solidFill>
                <a:srgbClr val="000000"/>
              </a:solidFill>
              <a:latin typeface="Bree Serif"/>
              <a:ea typeface="Bree Serif"/>
              <a:cs typeface="Bree Serif"/>
              <a:sym typeface="Bree Serif"/>
            </a:endParaRPr>
          </a:p>
          <a:p>
            <a:pPr marL="457200" lvl="0" indent="-274320" algn="l" rtl="0">
              <a:spcBef>
                <a:spcPts val="1200"/>
              </a:spcBef>
              <a:spcAft>
                <a:spcPts val="0"/>
              </a:spcAft>
              <a:buClr>
                <a:srgbClr val="000000"/>
              </a:buClr>
              <a:buSzPct val="87804"/>
              <a:buChar char="❖"/>
            </a:pPr>
            <a:r>
              <a:rPr lang="es" sz="2050" b="1">
                <a:solidFill>
                  <a:srgbClr val="000000"/>
                </a:solidFill>
                <a:latin typeface="Bree Serif"/>
                <a:ea typeface="Bree Serif"/>
                <a:cs typeface="Bree Serif"/>
                <a:sym typeface="Bree Serif"/>
              </a:rPr>
              <a:t>PARTICIPACIÓN CANAL DE YOUTUBE de Paula Vázquez: </a:t>
            </a:r>
            <a:r>
              <a:rPr lang="es" sz="1650">
                <a:solidFill>
                  <a:srgbClr val="000000"/>
                </a:solidFill>
                <a:latin typeface="Bree Serif"/>
                <a:ea typeface="Bree Serif"/>
                <a:cs typeface="Bree Serif"/>
                <a:sym typeface="Bree Serif"/>
              </a:rPr>
              <a:t> Como parte  de la plataforma para sensibilizar a la sociedad de acogida  acerca de la situación de las personas migrantes que se encuentran en situación administrativa irregular y la vulneración de derechos, participamos </a:t>
            </a:r>
            <a:endParaRPr sz="1650">
              <a:solidFill>
                <a:srgbClr val="000000"/>
              </a:solidFill>
              <a:latin typeface="Bree Serif"/>
              <a:ea typeface="Bree Serif"/>
              <a:cs typeface="Bree Serif"/>
              <a:sym typeface="Bree Serif"/>
            </a:endParaRPr>
          </a:p>
          <a:p>
            <a:pPr marL="457200" lvl="0" indent="0" algn="l" rtl="0">
              <a:spcBef>
                <a:spcPts val="1200"/>
              </a:spcBef>
              <a:spcAft>
                <a:spcPts val="0"/>
              </a:spcAft>
              <a:buNone/>
            </a:pPr>
            <a:endParaRPr sz="1650">
              <a:solidFill>
                <a:srgbClr val="000000"/>
              </a:solidFill>
              <a:latin typeface="Bree Serif"/>
              <a:ea typeface="Bree Serif"/>
              <a:cs typeface="Bree Serif"/>
              <a:sym typeface="Bree Serif"/>
            </a:endParaRPr>
          </a:p>
          <a:p>
            <a:pPr marL="457200" lvl="0" indent="-270510" algn="l" rtl="0">
              <a:spcBef>
                <a:spcPts val="1200"/>
              </a:spcBef>
              <a:spcAft>
                <a:spcPts val="0"/>
              </a:spcAft>
              <a:buClr>
                <a:srgbClr val="000000"/>
              </a:buClr>
              <a:buSzPct val="100000"/>
              <a:buFont typeface="Bree Serif"/>
              <a:buChar char="❖"/>
            </a:pPr>
            <a:r>
              <a:rPr lang="es" sz="1650">
                <a:solidFill>
                  <a:srgbClr val="000000"/>
                </a:solidFill>
                <a:latin typeface="Bree Serif"/>
                <a:ea typeface="Bree Serif"/>
                <a:cs typeface="Bree Serif"/>
                <a:sym typeface="Bree Serif"/>
              </a:rPr>
              <a:t>“No somos un caso aislado” particopación en el proyecto liderado por Alianza por la Solidaridad</a:t>
            </a:r>
            <a:endParaRPr sz="1650">
              <a:solidFill>
                <a:srgbClr val="000000"/>
              </a:solidFill>
              <a:latin typeface="Bree Serif"/>
              <a:ea typeface="Bree Serif"/>
              <a:cs typeface="Bree Serif"/>
              <a:sym typeface="Bree Serif"/>
            </a:endParaRPr>
          </a:p>
          <a:p>
            <a:pPr marL="457200" lvl="0" indent="-270510" algn="l" rtl="0">
              <a:spcBef>
                <a:spcPts val="0"/>
              </a:spcBef>
              <a:spcAft>
                <a:spcPts val="0"/>
              </a:spcAft>
              <a:buClr>
                <a:srgbClr val="000000"/>
              </a:buClr>
              <a:buSzPct val="100000"/>
              <a:buFont typeface="Bree Serif"/>
              <a:buChar char="❖"/>
            </a:pPr>
            <a:r>
              <a:rPr lang="es" sz="1650">
                <a:solidFill>
                  <a:srgbClr val="000000"/>
                </a:solidFill>
                <a:latin typeface="Bree Serif"/>
                <a:ea typeface="Bree Serif"/>
                <a:cs typeface="Bree Serif"/>
                <a:sym typeface="Bree Serif"/>
              </a:rPr>
              <a:t>“Quién cuidad a las cuidadoras”, Cepaim</a:t>
            </a:r>
            <a:endParaRPr sz="1650">
              <a:solidFill>
                <a:srgbClr val="000000"/>
              </a:solidFill>
              <a:latin typeface="Bree Serif"/>
              <a:ea typeface="Bree Serif"/>
              <a:cs typeface="Bree Serif"/>
              <a:sym typeface="Bree Serif"/>
            </a:endParaRPr>
          </a:p>
          <a:p>
            <a:pPr marL="457200" lvl="0" indent="-270510" algn="l" rtl="0">
              <a:spcBef>
                <a:spcPts val="0"/>
              </a:spcBef>
              <a:spcAft>
                <a:spcPts val="0"/>
              </a:spcAft>
              <a:buClr>
                <a:srgbClr val="000000"/>
              </a:buClr>
              <a:buSzPct val="100000"/>
              <a:buFont typeface="Bree Serif"/>
              <a:buChar char="❖"/>
            </a:pPr>
            <a:endParaRPr sz="1650">
              <a:solidFill>
                <a:srgbClr val="000000"/>
              </a:solidFill>
              <a:latin typeface="Bree Serif"/>
              <a:ea typeface="Bree Serif"/>
              <a:cs typeface="Bree Serif"/>
              <a:sym typeface="Bree Serif"/>
            </a:endParaRPr>
          </a:p>
          <a:p>
            <a:pPr marL="457200" lvl="0" indent="-264160" algn="l" rtl="0">
              <a:spcBef>
                <a:spcPts val="0"/>
              </a:spcBef>
              <a:spcAft>
                <a:spcPts val="0"/>
              </a:spcAft>
              <a:buClr>
                <a:srgbClr val="000000"/>
              </a:buClr>
              <a:buSzPct val="100000"/>
              <a:buFont typeface="Bree Serif"/>
              <a:buChar char="❖"/>
            </a:pPr>
            <a:endParaRPr sz="1400">
              <a:solidFill>
                <a:srgbClr val="000000"/>
              </a:solidFill>
              <a:latin typeface="Bree Serif"/>
              <a:ea typeface="Bree Serif"/>
              <a:cs typeface="Bree Serif"/>
              <a:sym typeface="Bree Serif"/>
            </a:endParaRPr>
          </a:p>
          <a:p>
            <a:pPr marL="0" lvl="0" indent="0" algn="l" rtl="0">
              <a:spcBef>
                <a:spcPts val="1200"/>
              </a:spcBef>
              <a:spcAft>
                <a:spcPts val="0"/>
              </a:spcAft>
              <a:buNone/>
            </a:pPr>
            <a:endParaRPr sz="1400">
              <a:solidFill>
                <a:srgbClr val="000000"/>
              </a:solidFill>
              <a:latin typeface="Bree Serif"/>
              <a:ea typeface="Bree Serif"/>
              <a:cs typeface="Bree Serif"/>
              <a:sym typeface="Bree Serif"/>
            </a:endParaRPr>
          </a:p>
          <a:p>
            <a:pPr marL="0" lvl="0" indent="0" algn="l" rtl="0">
              <a:spcBef>
                <a:spcPts val="1200"/>
              </a:spcBef>
              <a:spcAft>
                <a:spcPts val="0"/>
              </a:spcAft>
              <a:buNone/>
            </a:pPr>
            <a:endParaRPr sz="1400">
              <a:solidFill>
                <a:srgbClr val="000000"/>
              </a:solidFill>
              <a:latin typeface="Bree Serif"/>
              <a:ea typeface="Bree Serif"/>
              <a:cs typeface="Bree Serif"/>
              <a:sym typeface="Bree Serif"/>
            </a:endParaRPr>
          </a:p>
          <a:p>
            <a:pPr marL="457200" lvl="0" indent="0" algn="l" rtl="0">
              <a:spcBef>
                <a:spcPts val="1200"/>
              </a:spcBef>
              <a:spcAft>
                <a:spcPts val="0"/>
              </a:spcAft>
              <a:buNone/>
            </a:pPr>
            <a:endParaRPr sz="1400"/>
          </a:p>
          <a:p>
            <a:pPr marL="0" lvl="0" indent="0" algn="l" rtl="0">
              <a:spcBef>
                <a:spcPts val="1200"/>
              </a:spcBef>
              <a:spcAft>
                <a:spcPts val="120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4"/>
          <p:cNvPicPr preferRelativeResize="0"/>
          <p:nvPr/>
        </p:nvPicPr>
        <p:blipFill rotWithShape="1">
          <a:blip r:embed="rId3">
            <a:alphaModFix/>
          </a:blip>
          <a:srcRect/>
          <a:stretch/>
        </p:blipFill>
        <p:spPr>
          <a:xfrm>
            <a:off x="0" y="13695"/>
            <a:ext cx="9144000" cy="5143500"/>
          </a:xfrm>
          <a:prstGeom prst="rect">
            <a:avLst/>
          </a:prstGeom>
          <a:noFill/>
          <a:ln>
            <a:noFill/>
          </a:ln>
        </p:spPr>
      </p:pic>
      <p:pic>
        <p:nvPicPr>
          <p:cNvPr id="144" name="Google Shape;144;p24"/>
          <p:cNvPicPr preferRelativeResize="0"/>
          <p:nvPr/>
        </p:nvPicPr>
        <p:blipFill>
          <a:blip r:embed="rId4">
            <a:alphaModFix/>
          </a:blip>
          <a:stretch>
            <a:fillRect/>
          </a:stretch>
        </p:blipFill>
        <p:spPr>
          <a:xfrm>
            <a:off x="0" y="3067022"/>
            <a:ext cx="2775982" cy="2076478"/>
          </a:xfrm>
          <a:prstGeom prst="rect">
            <a:avLst/>
          </a:prstGeom>
          <a:noFill/>
          <a:ln>
            <a:noFill/>
          </a:ln>
        </p:spPr>
      </p:pic>
      <p:pic>
        <p:nvPicPr>
          <p:cNvPr id="145" name="Google Shape;145;p24"/>
          <p:cNvPicPr preferRelativeResize="0"/>
          <p:nvPr/>
        </p:nvPicPr>
        <p:blipFill rotWithShape="1">
          <a:blip r:embed="rId5">
            <a:alphaModFix/>
          </a:blip>
          <a:srcRect t="-10815"/>
          <a:stretch/>
        </p:blipFill>
        <p:spPr>
          <a:xfrm>
            <a:off x="5607336" y="2828260"/>
            <a:ext cx="3536664" cy="2340661"/>
          </a:xfrm>
          <a:prstGeom prst="rect">
            <a:avLst/>
          </a:prstGeom>
          <a:noFill/>
          <a:ln>
            <a:noFill/>
          </a:ln>
        </p:spPr>
      </p:pic>
      <p:pic>
        <p:nvPicPr>
          <p:cNvPr id="146" name="Google Shape;146;p24"/>
          <p:cNvPicPr preferRelativeResize="0"/>
          <p:nvPr/>
        </p:nvPicPr>
        <p:blipFill>
          <a:blip r:embed="rId6">
            <a:alphaModFix/>
          </a:blip>
          <a:stretch>
            <a:fillRect/>
          </a:stretch>
        </p:blipFill>
        <p:spPr>
          <a:xfrm>
            <a:off x="2831354" y="3067022"/>
            <a:ext cx="2859748" cy="2090173"/>
          </a:xfrm>
          <a:prstGeom prst="rect">
            <a:avLst/>
          </a:prstGeom>
          <a:noFill/>
          <a:ln>
            <a:noFill/>
          </a:ln>
        </p:spPr>
      </p:pic>
      <p:sp>
        <p:nvSpPr>
          <p:cNvPr id="2" name="Título 1"/>
          <p:cNvSpPr>
            <a:spLocks noGrp="1"/>
          </p:cNvSpPr>
          <p:nvPr>
            <p:ph type="ctrTitle"/>
          </p:nvPr>
        </p:nvSpPr>
        <p:spPr>
          <a:xfrm>
            <a:off x="1143000" y="261591"/>
            <a:ext cx="6858000" cy="993051"/>
          </a:xfrm>
        </p:spPr>
        <p:txBody>
          <a:bodyPr/>
          <a:lstStyle/>
          <a:p>
            <a:endParaRPr lang="es-E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5"/>
          <p:cNvPicPr preferRelativeResize="0"/>
          <p:nvPr/>
        </p:nvPicPr>
        <p:blipFill>
          <a:blip r:embed="rId3">
            <a:alphaModFix/>
          </a:blip>
          <a:stretch>
            <a:fillRect/>
          </a:stretch>
        </p:blipFill>
        <p:spPr>
          <a:xfrm>
            <a:off x="72450" y="1085175"/>
            <a:ext cx="2787848" cy="4016122"/>
          </a:xfrm>
          <a:prstGeom prst="rect">
            <a:avLst/>
          </a:prstGeom>
          <a:noFill/>
          <a:ln>
            <a:noFill/>
          </a:ln>
        </p:spPr>
      </p:pic>
      <p:pic>
        <p:nvPicPr>
          <p:cNvPr id="152" name="Google Shape;152;p25"/>
          <p:cNvPicPr preferRelativeResize="0"/>
          <p:nvPr/>
        </p:nvPicPr>
        <p:blipFill>
          <a:blip r:embed="rId4">
            <a:alphaModFix/>
          </a:blip>
          <a:stretch>
            <a:fillRect/>
          </a:stretch>
        </p:blipFill>
        <p:spPr>
          <a:xfrm>
            <a:off x="6262648" y="1085175"/>
            <a:ext cx="2787847" cy="4016120"/>
          </a:xfrm>
          <a:prstGeom prst="rect">
            <a:avLst/>
          </a:prstGeom>
          <a:noFill/>
          <a:ln>
            <a:noFill/>
          </a:ln>
        </p:spPr>
      </p:pic>
      <p:pic>
        <p:nvPicPr>
          <p:cNvPr id="153" name="Google Shape;153;p25"/>
          <p:cNvPicPr preferRelativeResize="0"/>
          <p:nvPr/>
        </p:nvPicPr>
        <p:blipFill>
          <a:blip r:embed="rId5">
            <a:alphaModFix/>
          </a:blip>
          <a:stretch>
            <a:fillRect/>
          </a:stretch>
        </p:blipFill>
        <p:spPr>
          <a:xfrm>
            <a:off x="3096625" y="1085175"/>
            <a:ext cx="2787847" cy="4016120"/>
          </a:xfrm>
          <a:prstGeom prst="rect">
            <a:avLst/>
          </a:prstGeom>
          <a:noFill/>
          <a:ln>
            <a:noFill/>
          </a:ln>
        </p:spPr>
      </p:pic>
      <p:sp>
        <p:nvSpPr>
          <p:cNvPr id="155" name="Google Shape;155;p25"/>
          <p:cNvSpPr txBox="1">
            <a:spLocks noGrp="1"/>
          </p:cNvSpPr>
          <p:nvPr>
            <p:ph type="title"/>
          </p:nvPr>
        </p:nvSpPr>
        <p:spPr>
          <a:xfrm>
            <a:off x="374759" y="165259"/>
            <a:ext cx="8231578" cy="801000"/>
          </a:xfrm>
          <a:prstGeom prst="rect">
            <a:avLst/>
          </a:prstGeom>
          <a:noFill/>
        </p:spPr>
        <p:txBody>
          <a:bodyPr spcFirstLastPara="1" wrap="square" lIns="91425" tIns="91425" rIns="91425" bIns="91425" anchor="t" anchorCtr="0">
            <a:noAutofit/>
          </a:bodyPr>
          <a:lstStyle/>
          <a:p>
            <a:pPr marL="0" lvl="0" indent="0" algn="l" rtl="0">
              <a:spcBef>
                <a:spcPts val="0"/>
              </a:spcBef>
              <a:spcAft>
                <a:spcPts val="0"/>
              </a:spcAft>
              <a:buSzPts val="990"/>
              <a:buNone/>
            </a:pPr>
            <a:r>
              <a:rPr lang="es" sz="2680" dirty="0">
                <a:latin typeface="Bree Serif"/>
                <a:ea typeface="Bree Serif"/>
                <a:cs typeface="Bree Serif"/>
                <a:sym typeface="Bree Serif"/>
              </a:rPr>
              <a:t>Acciones de </a:t>
            </a:r>
            <a:r>
              <a:rPr lang="es" sz="2000" dirty="0">
                <a:latin typeface="Bree Serif"/>
                <a:ea typeface="Bree Serif"/>
                <a:cs typeface="Bree Serif"/>
                <a:sym typeface="Bree Serif"/>
              </a:rPr>
              <a:t>sensibilización</a:t>
            </a:r>
            <a:r>
              <a:rPr lang="es" sz="2680" dirty="0">
                <a:latin typeface="Bree Serif"/>
                <a:ea typeface="Bree Serif"/>
                <a:cs typeface="Bree Serif"/>
                <a:sym typeface="Bree Serif"/>
              </a:rPr>
              <a:t> a través de las redes sociales</a:t>
            </a:r>
            <a:endParaRPr sz="2680" dirty="0">
              <a:latin typeface="Bree Serif"/>
              <a:ea typeface="Bree Serif"/>
              <a:cs typeface="Bree Serif"/>
              <a:sym typeface="Bree Serif"/>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6"/>
          <p:cNvSpPr txBox="1">
            <a:spLocks noGrp="1"/>
          </p:cNvSpPr>
          <p:nvPr>
            <p:ph type="title"/>
          </p:nvPr>
        </p:nvSpPr>
        <p:spPr>
          <a:xfrm>
            <a:off x="311700" y="216650"/>
            <a:ext cx="8520600" cy="801000"/>
          </a:xfrm>
          <a:prstGeom prst="rect">
            <a:avLst/>
          </a:prstGeom>
          <a:noFill/>
        </p:spPr>
        <p:txBody>
          <a:bodyPr spcFirstLastPara="1" wrap="square" lIns="91425" tIns="91425" rIns="91425" bIns="91425" anchor="t" anchorCtr="0">
            <a:normAutofit/>
          </a:bodyPr>
          <a:lstStyle/>
          <a:p>
            <a:pPr marL="0" lvl="0" indent="0" algn="ctr" rtl="0">
              <a:spcBef>
                <a:spcPts val="0"/>
              </a:spcBef>
              <a:spcAft>
                <a:spcPts val="0"/>
              </a:spcAft>
              <a:buNone/>
            </a:pPr>
            <a:r>
              <a:rPr lang="es" dirty="0">
                <a:latin typeface="Bree Serif"/>
                <a:ea typeface="Bree Serif"/>
                <a:cs typeface="Bree Serif"/>
                <a:sym typeface="Bree Serif"/>
              </a:rPr>
              <a:t>Trabajo en red</a:t>
            </a:r>
            <a:endParaRPr dirty="0"/>
          </a:p>
        </p:txBody>
      </p:sp>
      <p:sp>
        <p:nvSpPr>
          <p:cNvPr id="161" name="Google Shape;161;p26"/>
          <p:cNvSpPr txBox="1">
            <a:spLocks noGrp="1"/>
          </p:cNvSpPr>
          <p:nvPr>
            <p:ph type="body" idx="1"/>
          </p:nvPr>
        </p:nvSpPr>
        <p:spPr>
          <a:xfrm>
            <a:off x="311700" y="1228675"/>
            <a:ext cx="8520600" cy="38067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Font typeface="Bree Serif"/>
              <a:buChar char="❖"/>
            </a:pPr>
            <a:r>
              <a:rPr lang="es" b="1">
                <a:solidFill>
                  <a:srgbClr val="000000"/>
                </a:solidFill>
                <a:latin typeface="Bree Serif"/>
                <a:ea typeface="Bree Serif"/>
                <a:cs typeface="Bree Serif"/>
                <a:sym typeface="Bree Serif"/>
              </a:rPr>
              <a:t>Trabajo en red: Debido a las situaciones de vulnerabilidad generadas por la pandemia </a:t>
            </a:r>
            <a:r>
              <a:rPr lang="es" sz="1300">
                <a:solidFill>
                  <a:srgbClr val="000000"/>
                </a:solidFill>
                <a:latin typeface="Bree Serif"/>
                <a:ea typeface="Bree Serif"/>
                <a:cs typeface="Bree Serif"/>
                <a:sym typeface="Bree Serif"/>
              </a:rPr>
              <a:t>AIPHyC decide crear una RED DE APOYO para dar asistencia a las personas que lo esaban necesitando.  Para ello la coordinadora de la entidad se puso en contacto con varias organizaciones sociales con las cuales ya venía trabajando:  SJM,RUMIÑAHUI, PSICÓLOGOS/AS SIN FRONTERAS, la emisora de radio CÓDIGO FM, asamblea 08M</a:t>
            </a:r>
            <a:r>
              <a:rPr lang="es">
                <a:solidFill>
                  <a:srgbClr val="000000"/>
                </a:solidFill>
                <a:latin typeface="Bree Serif"/>
                <a:ea typeface="Bree Serif"/>
                <a:cs typeface="Bree Serif"/>
                <a:sym typeface="Bree Serif"/>
              </a:rPr>
              <a:t>…………………..</a:t>
            </a:r>
            <a:endParaRPr>
              <a:solidFill>
                <a:srgbClr val="000000"/>
              </a:solidFill>
              <a:latin typeface="Bree Serif"/>
              <a:ea typeface="Bree Serif"/>
              <a:cs typeface="Bree Serif"/>
              <a:sym typeface="Bree Serif"/>
            </a:endParaRPr>
          </a:p>
          <a:p>
            <a:pPr marL="457200" lvl="0" indent="-342900" algn="l" rtl="0">
              <a:spcBef>
                <a:spcPts val="0"/>
              </a:spcBef>
              <a:spcAft>
                <a:spcPts val="0"/>
              </a:spcAft>
              <a:buClr>
                <a:srgbClr val="000000"/>
              </a:buClr>
              <a:buSzPts val="1800"/>
              <a:buFont typeface="Bree Serif"/>
              <a:buChar char="❖"/>
            </a:pPr>
            <a:r>
              <a:rPr lang="es" b="1">
                <a:solidFill>
                  <a:srgbClr val="000000"/>
                </a:solidFill>
                <a:latin typeface="Bree Serif"/>
                <a:ea typeface="Bree Serif"/>
                <a:cs typeface="Bree Serif"/>
                <a:sym typeface="Bree Serif"/>
              </a:rPr>
              <a:t>Información constante:</a:t>
            </a:r>
            <a:r>
              <a:rPr lang="es">
                <a:solidFill>
                  <a:srgbClr val="000000"/>
                </a:solidFill>
                <a:latin typeface="Bree Serif"/>
                <a:ea typeface="Bree Serif"/>
                <a:cs typeface="Bree Serif"/>
                <a:sym typeface="Bree Serif"/>
              </a:rPr>
              <a:t> </a:t>
            </a:r>
            <a:r>
              <a:rPr lang="es" sz="1283">
                <a:solidFill>
                  <a:srgbClr val="000000"/>
                </a:solidFill>
                <a:latin typeface="Bree Serif"/>
                <a:ea typeface="Bree Serif"/>
                <a:cs typeface="Bree Serif"/>
                <a:sym typeface="Bree Serif"/>
              </a:rPr>
              <a:t>durante el confinamiento fueron muchas las personas quienes contactaron con nuestra organización, por ello se les atendió telefónicamente, y se creó un grupo de facebook en el que a dia a dia se fue actualizando con información relevante en esos momentos</a:t>
            </a:r>
            <a:endParaRPr sz="1283">
              <a:solidFill>
                <a:srgbClr val="000000"/>
              </a:solidFill>
              <a:latin typeface="Bree Serif"/>
              <a:ea typeface="Bree Serif"/>
              <a:cs typeface="Bree Serif"/>
              <a:sym typeface="Bree Serif"/>
            </a:endParaRPr>
          </a:p>
          <a:p>
            <a:pPr marL="457200" lvl="0" indent="-342900" algn="l" rtl="0">
              <a:spcBef>
                <a:spcPts val="0"/>
              </a:spcBef>
              <a:spcAft>
                <a:spcPts val="0"/>
              </a:spcAft>
              <a:buClr>
                <a:srgbClr val="000000"/>
              </a:buClr>
              <a:buSzPts val="1800"/>
              <a:buFont typeface="Bree Serif"/>
              <a:buChar char="❖"/>
            </a:pPr>
            <a:r>
              <a:rPr lang="es">
                <a:solidFill>
                  <a:srgbClr val="000000"/>
                </a:solidFill>
                <a:latin typeface="Bree Serif"/>
                <a:ea typeface="Bree Serif"/>
                <a:cs typeface="Bree Serif"/>
                <a:sym typeface="Bree Serif"/>
              </a:rPr>
              <a:t> </a:t>
            </a:r>
            <a:r>
              <a:rPr lang="es" b="1">
                <a:solidFill>
                  <a:srgbClr val="000000"/>
                </a:solidFill>
                <a:latin typeface="Bree Serif"/>
                <a:ea typeface="Bree Serif"/>
                <a:cs typeface="Bree Serif"/>
                <a:sym typeface="Bree Serif"/>
              </a:rPr>
              <a:t>Apoyo económico:</a:t>
            </a:r>
            <a:r>
              <a:rPr lang="es">
                <a:solidFill>
                  <a:srgbClr val="000000"/>
                </a:solidFill>
                <a:latin typeface="Bree Serif"/>
                <a:ea typeface="Bree Serif"/>
                <a:cs typeface="Bree Serif"/>
                <a:sym typeface="Bree Serif"/>
              </a:rPr>
              <a:t> </a:t>
            </a:r>
            <a:r>
              <a:rPr lang="es" sz="1300">
                <a:solidFill>
                  <a:srgbClr val="000000"/>
                </a:solidFill>
                <a:latin typeface="Bree Serif"/>
                <a:ea typeface="Bree Serif"/>
                <a:cs typeface="Bree Serif"/>
                <a:sym typeface="Bree Serif"/>
              </a:rPr>
              <a:t>se les brindo apoyo economico a compañeras que ya no contaban con los recursos suficientes para sobrevivir</a:t>
            </a:r>
            <a:r>
              <a:rPr lang="es">
                <a:solidFill>
                  <a:srgbClr val="000000"/>
                </a:solidFill>
                <a:latin typeface="Bree Serif"/>
                <a:ea typeface="Bree Serif"/>
                <a:cs typeface="Bree Serif"/>
                <a:sym typeface="Bree Serif"/>
              </a:rPr>
              <a:t> </a:t>
            </a:r>
            <a:endParaRPr>
              <a:solidFill>
                <a:srgbClr val="000000"/>
              </a:solidFill>
              <a:latin typeface="Bree Serif"/>
              <a:ea typeface="Bree Serif"/>
              <a:cs typeface="Bree Serif"/>
              <a:sym typeface="Bree Serif"/>
            </a:endParaRPr>
          </a:p>
          <a:p>
            <a:pPr marL="457200" lvl="0" indent="-342900" algn="l" rtl="0">
              <a:spcBef>
                <a:spcPts val="0"/>
              </a:spcBef>
              <a:spcAft>
                <a:spcPts val="0"/>
              </a:spcAft>
              <a:buClr>
                <a:srgbClr val="000000"/>
              </a:buClr>
              <a:buSzPts val="1800"/>
              <a:buFont typeface="Bree Serif"/>
              <a:buChar char="❖"/>
            </a:pPr>
            <a:r>
              <a:rPr lang="es" b="1">
                <a:solidFill>
                  <a:srgbClr val="000000"/>
                </a:solidFill>
                <a:latin typeface="Bree Serif"/>
                <a:ea typeface="Bree Serif"/>
                <a:cs typeface="Bree Serif"/>
                <a:sym typeface="Bree Serif"/>
              </a:rPr>
              <a:t>Agradecemos:</a:t>
            </a:r>
            <a:r>
              <a:rPr lang="es">
                <a:solidFill>
                  <a:srgbClr val="000000"/>
                </a:solidFill>
                <a:latin typeface="Bree Serif"/>
                <a:ea typeface="Bree Serif"/>
                <a:cs typeface="Bree Serif"/>
                <a:sym typeface="Bree Serif"/>
              </a:rPr>
              <a:t> </a:t>
            </a:r>
            <a:r>
              <a:rPr lang="es" sz="1300">
                <a:solidFill>
                  <a:srgbClr val="000000"/>
                </a:solidFill>
                <a:latin typeface="Bree Serif"/>
                <a:ea typeface="Bree Serif"/>
                <a:cs typeface="Bree Serif"/>
                <a:sym typeface="Bree Serif"/>
              </a:rPr>
              <a:t>a todas las personas que nos hicieron donativos económicos para poder apoyar a nuestras compañeras</a:t>
            </a:r>
            <a:endParaRPr sz="1300">
              <a:solidFill>
                <a:srgbClr val="000000"/>
              </a:solidFill>
              <a:latin typeface="Bree Serif"/>
              <a:ea typeface="Bree Serif"/>
              <a:cs typeface="Bree Serif"/>
              <a:sym typeface="Bree Serif"/>
            </a:endParaRPr>
          </a:p>
          <a:p>
            <a:pPr marL="457200" lvl="0" indent="-342900" algn="l" rtl="0">
              <a:spcBef>
                <a:spcPts val="0"/>
              </a:spcBef>
              <a:spcAft>
                <a:spcPts val="0"/>
              </a:spcAft>
              <a:buClr>
                <a:srgbClr val="000000"/>
              </a:buClr>
              <a:buSzPts val="1800"/>
              <a:buFont typeface="Bree Serif"/>
              <a:buChar char="❖"/>
            </a:pPr>
            <a:r>
              <a:rPr lang="es" b="1">
                <a:solidFill>
                  <a:srgbClr val="000000"/>
                </a:solidFill>
                <a:latin typeface="Bree Serif"/>
                <a:ea typeface="Bree Serif"/>
                <a:cs typeface="Bree Serif"/>
                <a:sym typeface="Bree Serif"/>
              </a:rPr>
              <a:t>         ¡nosotras somos, porque cada una es!</a:t>
            </a:r>
            <a:endParaRPr b="1">
              <a:solidFill>
                <a:srgbClr val="000000"/>
              </a:solidFill>
              <a:latin typeface="Bree Serif"/>
              <a:ea typeface="Bree Serif"/>
              <a:cs typeface="Bree Serif"/>
              <a:sym typeface="Bree Serif"/>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7"/>
          <p:cNvSpPr txBox="1">
            <a:spLocks noGrp="1"/>
          </p:cNvSpPr>
          <p:nvPr>
            <p:ph type="title"/>
          </p:nvPr>
        </p:nvSpPr>
        <p:spPr>
          <a:xfrm>
            <a:off x="311700" y="292850"/>
            <a:ext cx="8520600" cy="632183"/>
          </a:xfrm>
          <a:prstGeom prst="rect">
            <a:avLst/>
          </a:prstGeom>
          <a:noFill/>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s" sz="3080">
                <a:latin typeface="Bree Serif"/>
                <a:ea typeface="Bree Serif"/>
                <a:cs typeface="Bree Serif"/>
                <a:sym typeface="Bree Serif"/>
              </a:rPr>
              <a:t>AUTOFINANCIACIÓN</a:t>
            </a:r>
            <a:endParaRPr sz="3080">
              <a:latin typeface="Bree Serif"/>
              <a:ea typeface="Bree Serif"/>
              <a:cs typeface="Bree Serif"/>
              <a:sym typeface="Bree Serif"/>
            </a:endParaRPr>
          </a:p>
        </p:txBody>
      </p:sp>
      <p:sp>
        <p:nvSpPr>
          <p:cNvPr id="167" name="Google Shape;167;p27"/>
          <p:cNvSpPr txBox="1">
            <a:spLocks noGrp="1"/>
          </p:cNvSpPr>
          <p:nvPr>
            <p:ph type="body" idx="1"/>
          </p:nvPr>
        </p:nvSpPr>
        <p:spPr>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Char char="❖"/>
            </a:pPr>
            <a:r>
              <a:rPr lang="es" b="1">
                <a:solidFill>
                  <a:srgbClr val="000000"/>
                </a:solidFill>
                <a:latin typeface="Bree Serif"/>
                <a:ea typeface="Bree Serif"/>
                <a:cs typeface="Bree Serif"/>
                <a:sym typeface="Bree Serif"/>
              </a:rPr>
              <a:t>Mercadillo solidario: </a:t>
            </a:r>
            <a:r>
              <a:rPr lang="es" sz="1400">
                <a:solidFill>
                  <a:srgbClr val="000000"/>
                </a:solidFill>
                <a:latin typeface="Bree Serif"/>
                <a:ea typeface="Bree Serif"/>
                <a:cs typeface="Bree Serif"/>
                <a:sym typeface="Bree Serif"/>
              </a:rPr>
              <a:t>Participamos en el mercadillo solidario realizado por la Facultad de Sociología con el objetivo de recaudar fondos para continuar trabajando.</a:t>
            </a:r>
            <a:endParaRPr sz="1400">
              <a:solidFill>
                <a:srgbClr val="000000"/>
              </a:solidFill>
              <a:latin typeface="Bree Serif"/>
              <a:ea typeface="Bree Serif"/>
              <a:cs typeface="Bree Serif"/>
              <a:sym typeface="Bree Serif"/>
            </a:endParaRPr>
          </a:p>
          <a:p>
            <a:pPr marL="457200" lvl="0" indent="-342900" algn="l" rtl="0">
              <a:spcBef>
                <a:spcPts val="0"/>
              </a:spcBef>
              <a:spcAft>
                <a:spcPts val="0"/>
              </a:spcAft>
              <a:buClr>
                <a:srgbClr val="000000"/>
              </a:buClr>
              <a:buSzPts val="1800"/>
              <a:buChar char="❖"/>
            </a:pPr>
            <a:r>
              <a:rPr lang="es" b="1">
                <a:solidFill>
                  <a:srgbClr val="000000"/>
                </a:solidFill>
                <a:latin typeface="Bree Serif"/>
                <a:ea typeface="Bree Serif"/>
                <a:cs typeface="Bree Serif"/>
                <a:sym typeface="Bree Serif"/>
              </a:rPr>
              <a:t>Mascarillas solidarias: Un grupo de compañeras confeccionó mascarilla para hacer crecer la caja de resistencia que continuaba dando apoyo a quienes lo necesitaban.</a:t>
            </a:r>
            <a:endParaRPr sz="1400">
              <a:solidFill>
                <a:srgbClr val="000000"/>
              </a:solidFill>
              <a:latin typeface="Bree Serif"/>
              <a:ea typeface="Bree Serif"/>
              <a:cs typeface="Bree Serif"/>
              <a:sym typeface="Bree Serif"/>
            </a:endParaRPr>
          </a:p>
          <a:p>
            <a:pPr marL="457200" lvl="0" indent="0" algn="l" rtl="0">
              <a:spcBef>
                <a:spcPts val="1200"/>
              </a:spcBef>
              <a:spcAft>
                <a:spcPts val="1200"/>
              </a:spcAft>
              <a:buNone/>
            </a:pPr>
            <a:endParaRPr sz="1400"/>
          </a:p>
        </p:txBody>
      </p:sp>
      <p:pic>
        <p:nvPicPr>
          <p:cNvPr id="168" name="Google Shape;168;p27"/>
          <p:cNvPicPr preferRelativeResize="0"/>
          <p:nvPr/>
        </p:nvPicPr>
        <p:blipFill>
          <a:blip r:embed="rId3">
            <a:alphaModFix/>
          </a:blip>
          <a:stretch>
            <a:fillRect/>
          </a:stretch>
        </p:blipFill>
        <p:spPr>
          <a:xfrm>
            <a:off x="370226" y="2758824"/>
            <a:ext cx="2419356" cy="2419356"/>
          </a:xfrm>
          <a:prstGeom prst="rect">
            <a:avLst/>
          </a:prstGeom>
          <a:noFill/>
          <a:ln>
            <a:noFill/>
          </a:ln>
        </p:spPr>
      </p:pic>
      <p:pic>
        <p:nvPicPr>
          <p:cNvPr id="169" name="Google Shape;169;p27"/>
          <p:cNvPicPr preferRelativeResize="0"/>
          <p:nvPr/>
        </p:nvPicPr>
        <p:blipFill rotWithShape="1">
          <a:blip r:embed="rId4">
            <a:alphaModFix/>
          </a:blip>
          <a:srcRect t="-9660" b="12279"/>
          <a:stretch/>
        </p:blipFill>
        <p:spPr>
          <a:xfrm rot="-6">
            <a:off x="2789578" y="2492552"/>
            <a:ext cx="2268146" cy="2685619"/>
          </a:xfrm>
          <a:prstGeom prst="rect">
            <a:avLst/>
          </a:prstGeom>
          <a:noFill/>
          <a:ln>
            <a:noFill/>
          </a:ln>
        </p:spPr>
      </p:pic>
      <p:pic>
        <p:nvPicPr>
          <p:cNvPr id="170" name="Google Shape;170;p27"/>
          <p:cNvPicPr preferRelativeResize="0"/>
          <p:nvPr/>
        </p:nvPicPr>
        <p:blipFill rotWithShape="1">
          <a:blip r:embed="rId5">
            <a:alphaModFix/>
          </a:blip>
          <a:srcRect t="33768" b="-29134"/>
          <a:stretch/>
        </p:blipFill>
        <p:spPr>
          <a:xfrm rot="4">
            <a:off x="5057726" y="2724153"/>
            <a:ext cx="3629023" cy="357324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28"/>
          <p:cNvPicPr preferRelativeResize="0"/>
          <p:nvPr/>
        </p:nvPicPr>
        <p:blipFill>
          <a:blip r:embed="rId3">
            <a:alphaModFix/>
          </a:blip>
          <a:stretch>
            <a:fillRect/>
          </a:stretch>
        </p:blipFill>
        <p:spPr>
          <a:xfrm>
            <a:off x="221625" y="2288675"/>
            <a:ext cx="3627076" cy="2854833"/>
          </a:xfrm>
          <a:prstGeom prst="rect">
            <a:avLst/>
          </a:prstGeom>
          <a:noFill/>
          <a:ln>
            <a:noFill/>
          </a:ln>
        </p:spPr>
      </p:pic>
      <p:pic>
        <p:nvPicPr>
          <p:cNvPr id="176" name="Google Shape;176;p28"/>
          <p:cNvPicPr preferRelativeResize="0"/>
          <p:nvPr/>
        </p:nvPicPr>
        <p:blipFill>
          <a:blip r:embed="rId4">
            <a:alphaModFix/>
          </a:blip>
          <a:stretch>
            <a:fillRect/>
          </a:stretch>
        </p:blipFill>
        <p:spPr>
          <a:xfrm>
            <a:off x="3848700" y="2288675"/>
            <a:ext cx="2571150" cy="2854825"/>
          </a:xfrm>
          <a:prstGeom prst="rect">
            <a:avLst/>
          </a:prstGeom>
          <a:noFill/>
          <a:ln>
            <a:noFill/>
          </a:ln>
        </p:spPr>
      </p:pic>
      <p:pic>
        <p:nvPicPr>
          <p:cNvPr id="177" name="Google Shape;177;p28"/>
          <p:cNvPicPr preferRelativeResize="0"/>
          <p:nvPr/>
        </p:nvPicPr>
        <p:blipFill>
          <a:blip r:embed="rId5">
            <a:alphaModFix/>
          </a:blip>
          <a:stretch>
            <a:fillRect/>
          </a:stretch>
        </p:blipFill>
        <p:spPr>
          <a:xfrm>
            <a:off x="6455125" y="2288675"/>
            <a:ext cx="2571151" cy="2803449"/>
          </a:xfrm>
          <a:prstGeom prst="rect">
            <a:avLst/>
          </a:prstGeom>
          <a:noFill/>
          <a:ln>
            <a:noFill/>
          </a:ln>
        </p:spPr>
      </p:pic>
      <p:sp>
        <p:nvSpPr>
          <p:cNvPr id="178" name="Google Shape;178;p28"/>
          <p:cNvSpPr txBox="1">
            <a:spLocks noGrp="1"/>
          </p:cNvSpPr>
          <p:nvPr>
            <p:ph type="title"/>
          </p:nvPr>
        </p:nvSpPr>
        <p:spPr>
          <a:xfrm>
            <a:off x="311700" y="292850"/>
            <a:ext cx="8520600" cy="639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2700">
                <a:latin typeface="Bree Serif"/>
                <a:ea typeface="Bree Serif"/>
                <a:cs typeface="Bree Serif"/>
                <a:sym typeface="Bree Serif"/>
              </a:rPr>
              <a:t>TRABAJO DESDE PLATAFORMAS DIGITALES</a:t>
            </a:r>
            <a:endParaRPr sz="2700">
              <a:latin typeface="Bree Serif"/>
              <a:ea typeface="Bree Serif"/>
              <a:cs typeface="Bree Serif"/>
              <a:sym typeface="Bree Serif"/>
            </a:endParaRPr>
          </a:p>
        </p:txBody>
      </p:sp>
      <p:sp>
        <p:nvSpPr>
          <p:cNvPr id="179" name="Google Shape;179;p28"/>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s" sz="1400">
                <a:solidFill>
                  <a:srgbClr val="980000"/>
                </a:solidFill>
                <a:latin typeface="Bree Serif"/>
                <a:ea typeface="Bree Serif"/>
                <a:cs typeface="Bree Serif"/>
                <a:sym typeface="Bree Serif"/>
              </a:rPr>
              <a:t>EL NO PODER REUNIRNOS CON NUESTRAS COMPAÑERAS NO HA SIDO UN IMPEDIMENTO PARA DEJAR DE TRABAJAR CON ELLAS, poniendo  A SU ALCANCE HERRAMIENTAS NECESARIAS PARA EJERCER UNA CIUDADANÍA PLENA, (DEL MISMO MODO ESTAR ENTERADAS DE QUE ES EN LO QUE ESTAMOS TRABAJANDO).</a:t>
            </a:r>
            <a:endParaRPr sz="1400">
              <a:solidFill>
                <a:srgbClr val="980000"/>
              </a:solidFill>
              <a:latin typeface="Bree Serif"/>
              <a:ea typeface="Bree Serif"/>
              <a:cs typeface="Bree Serif"/>
              <a:sym typeface="Bree Serif"/>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9"/>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185" name="Google Shape;185;p2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6" name="Google Shape;186;p29"/>
          <p:cNvPicPr preferRelativeResize="0"/>
          <p:nvPr/>
        </p:nvPicPr>
        <p:blipFill>
          <a:blip r:embed="rId3">
            <a:alphaModFix/>
          </a:blip>
          <a:stretch>
            <a:fillRect/>
          </a:stretch>
        </p:blipFill>
        <p:spPr>
          <a:xfrm>
            <a:off x="311700" y="1206700"/>
            <a:ext cx="3466224" cy="3384150"/>
          </a:xfrm>
          <a:prstGeom prst="rect">
            <a:avLst/>
          </a:prstGeom>
          <a:noFill/>
          <a:ln>
            <a:noFill/>
          </a:ln>
        </p:spPr>
      </p:pic>
      <p:pic>
        <p:nvPicPr>
          <p:cNvPr id="187" name="Google Shape;187;p29"/>
          <p:cNvPicPr preferRelativeResize="0"/>
          <p:nvPr/>
        </p:nvPicPr>
        <p:blipFill rotWithShape="1">
          <a:blip r:embed="rId4">
            <a:alphaModFix/>
          </a:blip>
          <a:srcRect r="13419"/>
          <a:stretch/>
        </p:blipFill>
        <p:spPr>
          <a:xfrm>
            <a:off x="5250600" y="1270325"/>
            <a:ext cx="3581699" cy="33841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0"/>
          <p:cNvSpPr txBox="1">
            <a:spLocks noGrp="1"/>
          </p:cNvSpPr>
          <p:nvPr>
            <p:ph type="title"/>
          </p:nvPr>
        </p:nvSpPr>
        <p:spPr>
          <a:xfrm>
            <a:off x="311700" y="292850"/>
            <a:ext cx="8520600" cy="126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2680">
                <a:solidFill>
                  <a:srgbClr val="000000"/>
                </a:solidFill>
                <a:latin typeface="Bree Serif"/>
                <a:ea typeface="Bree Serif"/>
                <a:cs typeface="Bree Serif"/>
                <a:sym typeface="Bree Serif"/>
              </a:rPr>
              <a:t>25N,</a:t>
            </a:r>
            <a:r>
              <a:rPr lang="es" sz="3780">
                <a:solidFill>
                  <a:srgbClr val="000000"/>
                </a:solidFill>
                <a:latin typeface="Bree Serif"/>
                <a:ea typeface="Bree Serif"/>
                <a:cs typeface="Bree Serif"/>
                <a:sym typeface="Bree Serif"/>
              </a:rPr>
              <a:t> </a:t>
            </a:r>
            <a:r>
              <a:rPr lang="es" sz="2680">
                <a:solidFill>
                  <a:srgbClr val="000000"/>
                </a:solidFill>
                <a:latin typeface="Bree Serif"/>
                <a:ea typeface="Bree Serif"/>
                <a:cs typeface="Bree Serif"/>
                <a:sym typeface="Bree Serif"/>
              </a:rPr>
              <a:t>DIA INTERNACIONAL CONTRA LA VIOLENCIA MACHISTA</a:t>
            </a:r>
            <a:endParaRPr sz="2680">
              <a:solidFill>
                <a:srgbClr val="000000"/>
              </a:solidFill>
              <a:latin typeface="Bree Serif"/>
              <a:ea typeface="Bree Serif"/>
              <a:cs typeface="Bree Serif"/>
              <a:sym typeface="Bree Serif"/>
            </a:endParaRPr>
          </a:p>
        </p:txBody>
      </p:sp>
      <p:sp>
        <p:nvSpPr>
          <p:cNvPr id="193" name="Google Shape;193;p30"/>
          <p:cNvSpPr txBox="1">
            <a:spLocks noGrp="1"/>
          </p:cNvSpPr>
          <p:nvPr>
            <p:ph type="body" idx="1"/>
          </p:nvPr>
        </p:nvSpPr>
        <p:spPr>
          <a:xfrm>
            <a:off x="311700" y="1600300"/>
            <a:ext cx="8520600" cy="2968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s">
                <a:solidFill>
                  <a:srgbClr val="000000"/>
                </a:solidFill>
                <a:latin typeface="Bree Serif"/>
                <a:ea typeface="Bree Serif"/>
                <a:cs typeface="Bree Serif"/>
                <a:sym typeface="Bree Serif"/>
              </a:rPr>
              <a:t>Nuestra organización trabaja la resiliencia con lo grupos de mujeres para lograr, junto a las demás organizaciones sociales y feministas, la erradicación de la violencia machista, de ahí nuestra participación en la Asamblea feminista y la colaboración y participación en la organización de la marcha del 25N, “Dia Contra la Violencia de género”</a:t>
            </a:r>
            <a:endParaRPr>
              <a:latin typeface="Bree Serif"/>
              <a:ea typeface="Bree Serif"/>
              <a:cs typeface="Bree Serif"/>
              <a:sym typeface="Bree Serif"/>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1"/>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s" sz="2888">
                <a:latin typeface="Bree Serif"/>
                <a:ea typeface="Bree Serif"/>
                <a:cs typeface="Bree Serif"/>
                <a:sym typeface="Bree Serif"/>
              </a:rPr>
              <a:t>DIA DEL MIGRANTE</a:t>
            </a:r>
            <a:endParaRPr sz="2888">
              <a:latin typeface="Bree Serif"/>
              <a:ea typeface="Bree Serif"/>
              <a:cs typeface="Bree Serif"/>
              <a:sym typeface="Bree Serif"/>
            </a:endParaRPr>
          </a:p>
        </p:txBody>
      </p:sp>
      <p:sp>
        <p:nvSpPr>
          <p:cNvPr id="199" name="Google Shape;199;p31"/>
          <p:cNvSpPr txBox="1">
            <a:spLocks noGrp="1"/>
          </p:cNvSpPr>
          <p:nvPr>
            <p:ph type="body" idx="1"/>
          </p:nvPr>
        </p:nvSpPr>
        <p:spPr>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Bree Serif"/>
              <a:buChar char="❖"/>
            </a:pPr>
            <a:r>
              <a:rPr lang="es" b="1">
                <a:latin typeface="Bree Serif"/>
                <a:ea typeface="Bree Serif"/>
                <a:cs typeface="Bree Serif"/>
                <a:sym typeface="Bree Serif"/>
              </a:rPr>
              <a:t>Marcha por el dia internacional del día del migrante; con motivo del 18D,</a:t>
            </a:r>
            <a:r>
              <a:rPr lang="es">
                <a:latin typeface="Bree Serif"/>
                <a:ea typeface="Bree Serif"/>
                <a:cs typeface="Bree Serif"/>
                <a:sym typeface="Bree Serif"/>
              </a:rPr>
              <a:t> </a:t>
            </a:r>
            <a:r>
              <a:rPr lang="es" sz="1400">
                <a:latin typeface="Bree Serif"/>
                <a:ea typeface="Bree Serif"/>
                <a:cs typeface="Bree Serif"/>
                <a:sym typeface="Bree Serif"/>
              </a:rPr>
              <a:t>“Día Internacional de las personas  migrantes, el 19  de diciembre, junto a otras organizaciones sociales convocamos a salir a la calle, desde la Plaza del Ayuntamiento, hasta la Delegación de Gobierno con el lema “REGULARIZACIÓN YA, Y SIN CITAS NO HAY DERECHOS”. Desde la entidad entendemos que  es el mejor momento para trabajar en red, tejer en comunidad , y no dejar que los discursos de odio continúen haciendo daño.</a:t>
            </a:r>
            <a:endParaRPr sz="1400">
              <a:latin typeface="Bree Serif"/>
              <a:ea typeface="Bree Serif"/>
              <a:cs typeface="Bree Serif"/>
              <a:sym typeface="Bree Serif"/>
            </a:endParaRPr>
          </a:p>
          <a:p>
            <a:pPr marL="0" lvl="0" indent="0" algn="l" rtl="0">
              <a:spcBef>
                <a:spcPts val="1200"/>
              </a:spcBef>
              <a:spcAft>
                <a:spcPts val="0"/>
              </a:spcAft>
              <a:buNone/>
            </a:pPr>
            <a:r>
              <a:rPr lang="es" sz="1400">
                <a:latin typeface="Bree Serif"/>
                <a:ea typeface="Bree Serif"/>
                <a:cs typeface="Bree Serif"/>
                <a:sym typeface="Bree Serif"/>
              </a:rPr>
              <a:t>(yo aquí pondría dentro del mismo párrafo que ese día se realizó un homenaje….)</a:t>
            </a:r>
            <a:endParaRPr sz="1400">
              <a:latin typeface="Bree Serif"/>
              <a:ea typeface="Bree Serif"/>
              <a:cs typeface="Bree Serif"/>
              <a:sym typeface="Bree Serif"/>
            </a:endParaRPr>
          </a:p>
          <a:p>
            <a:pPr marL="457200" lvl="0" indent="-342900" algn="l" rtl="0">
              <a:spcBef>
                <a:spcPts val="1200"/>
              </a:spcBef>
              <a:spcAft>
                <a:spcPts val="0"/>
              </a:spcAft>
              <a:buSzPts val="1800"/>
              <a:buFont typeface="Bree Serif"/>
              <a:buChar char="❖"/>
            </a:pPr>
            <a:r>
              <a:rPr lang="es" b="1">
                <a:latin typeface="Bree Serif"/>
                <a:ea typeface="Bree Serif"/>
                <a:cs typeface="Bree Serif"/>
                <a:sym typeface="Bree Serif"/>
              </a:rPr>
              <a:t>Homenaje:</a:t>
            </a:r>
            <a:r>
              <a:rPr lang="es" sz="1400">
                <a:latin typeface="Bree Serif"/>
                <a:ea typeface="Bree Serif"/>
                <a:cs typeface="Bree Serif"/>
                <a:sym typeface="Bree Serif"/>
              </a:rPr>
              <a:t> recordamos a las personas que han perdido la vida en su intento por llegar a este territorio.</a:t>
            </a:r>
            <a:endParaRPr sz="1400">
              <a:latin typeface="Bree Serif"/>
              <a:ea typeface="Bree Serif"/>
              <a:cs typeface="Bree Serif"/>
              <a:sym typeface="Bree Serif"/>
            </a:endParaRPr>
          </a:p>
          <a:p>
            <a:pPr marL="457200" lvl="0" indent="0" algn="l" rtl="0">
              <a:spcBef>
                <a:spcPts val="1200"/>
              </a:spcBef>
              <a:spcAft>
                <a:spcPts val="0"/>
              </a:spcAft>
              <a:buNone/>
            </a:pPr>
            <a:endParaRPr sz="1400">
              <a:latin typeface="Bree Serif"/>
              <a:ea typeface="Bree Serif"/>
              <a:cs typeface="Bree Serif"/>
              <a:sym typeface="Bree Serif"/>
            </a:endParaRPr>
          </a:p>
          <a:p>
            <a:pPr marL="0" lvl="0" indent="0" algn="l" rtl="0">
              <a:spcBef>
                <a:spcPts val="1200"/>
              </a:spcBef>
              <a:spcAft>
                <a:spcPts val="1200"/>
              </a:spcAft>
              <a:buNone/>
            </a:pPr>
            <a:endParaRPr>
              <a:latin typeface="Bree Serif"/>
              <a:ea typeface="Bree Serif"/>
              <a:cs typeface="Bree Serif"/>
              <a:sym typeface="Bree Serif"/>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32"/>
          <p:cNvPicPr preferRelativeResize="0"/>
          <p:nvPr/>
        </p:nvPicPr>
        <p:blipFill>
          <a:blip r:embed="rId3">
            <a:alphaModFix/>
          </a:blip>
          <a:stretch>
            <a:fillRect/>
          </a:stretch>
        </p:blipFill>
        <p:spPr>
          <a:xfrm>
            <a:off x="165063" y="2620225"/>
            <a:ext cx="4290249" cy="2412232"/>
          </a:xfrm>
          <a:prstGeom prst="rect">
            <a:avLst/>
          </a:prstGeom>
          <a:noFill/>
          <a:ln>
            <a:noFill/>
          </a:ln>
        </p:spPr>
      </p:pic>
      <p:pic>
        <p:nvPicPr>
          <p:cNvPr id="205" name="Google Shape;205;p32"/>
          <p:cNvPicPr preferRelativeResize="0"/>
          <p:nvPr/>
        </p:nvPicPr>
        <p:blipFill>
          <a:blip r:embed="rId4">
            <a:alphaModFix/>
          </a:blip>
          <a:stretch>
            <a:fillRect/>
          </a:stretch>
        </p:blipFill>
        <p:spPr>
          <a:xfrm>
            <a:off x="152400" y="152400"/>
            <a:ext cx="4315578" cy="2426474"/>
          </a:xfrm>
          <a:prstGeom prst="rect">
            <a:avLst/>
          </a:prstGeom>
          <a:noFill/>
          <a:ln>
            <a:noFill/>
          </a:ln>
        </p:spPr>
      </p:pic>
      <p:pic>
        <p:nvPicPr>
          <p:cNvPr id="206" name="Google Shape;206;p32"/>
          <p:cNvPicPr preferRelativeResize="0"/>
          <p:nvPr/>
        </p:nvPicPr>
        <p:blipFill>
          <a:blip r:embed="rId5">
            <a:alphaModFix/>
          </a:blip>
          <a:stretch>
            <a:fillRect/>
          </a:stretch>
        </p:blipFill>
        <p:spPr>
          <a:xfrm>
            <a:off x="4620375" y="152400"/>
            <a:ext cx="4371224" cy="2426475"/>
          </a:xfrm>
          <a:prstGeom prst="rect">
            <a:avLst/>
          </a:prstGeom>
          <a:noFill/>
          <a:ln>
            <a:noFill/>
          </a:ln>
        </p:spPr>
      </p:pic>
      <p:pic>
        <p:nvPicPr>
          <p:cNvPr id="207" name="Google Shape;207;p32"/>
          <p:cNvPicPr preferRelativeResize="0"/>
          <p:nvPr/>
        </p:nvPicPr>
        <p:blipFill>
          <a:blip r:embed="rId6">
            <a:alphaModFix/>
          </a:blip>
          <a:stretch>
            <a:fillRect/>
          </a:stretch>
        </p:blipFill>
        <p:spPr>
          <a:xfrm>
            <a:off x="4607700" y="2620225"/>
            <a:ext cx="4371226" cy="2370876"/>
          </a:xfrm>
          <a:prstGeom prst="rect">
            <a:avLst/>
          </a:prstGeom>
          <a:noFill/>
          <a:ln>
            <a:noFill/>
          </a:ln>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313</TotalTime>
  <Words>1772</Words>
  <Application>Microsoft Office PowerPoint</Application>
  <PresentationFormat>Presentación en pantalla (16:9)</PresentationFormat>
  <Paragraphs>96</Paragraphs>
  <Slides>24</Slides>
  <Notes>21</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24</vt:i4>
      </vt:variant>
    </vt:vector>
  </HeadingPairs>
  <TitlesOfParts>
    <vt:vector size="35" baseType="lpstr">
      <vt:lpstr>Bree Serif</vt:lpstr>
      <vt:lpstr>Calibri</vt:lpstr>
      <vt:lpstr>Open Sans</vt:lpstr>
      <vt:lpstr>Arial</vt:lpstr>
      <vt:lpstr>Source Code Pro Medium</vt:lpstr>
      <vt:lpstr>Calibri Light</vt:lpstr>
      <vt:lpstr>Amatic SC</vt:lpstr>
      <vt:lpstr>Bookman Old Style</vt:lpstr>
      <vt:lpstr>Wingdings</vt:lpstr>
      <vt:lpstr>Bry serif</vt:lpstr>
      <vt:lpstr>Tema de Office</vt:lpstr>
      <vt:lpstr>Presentación de PowerPoint</vt:lpstr>
      <vt:lpstr>¿QUIENES SOMOS?</vt:lpstr>
      <vt:lpstr>NUESTROS OBJETIVOS</vt:lpstr>
      <vt:lpstr>NUESTROS VALORES</vt:lpstr>
      <vt:lpstr>ORGANIGRAMA</vt:lpstr>
      <vt:lpstr>Presentación de PowerPoint</vt:lpstr>
      <vt:lpstr>ÁREAS DE TRABAJO EN 2020</vt:lpstr>
      <vt:lpstr>BUENAS PRÁCTICAS DE ASOCIACIONISMO</vt:lpstr>
      <vt:lpstr>Presentación de PowerPoint</vt:lpstr>
      <vt:lpstr>MARCHA 08M</vt:lpstr>
      <vt:lpstr>Presentación de PowerPoint</vt:lpstr>
      <vt:lpstr>Presentación de PowerPoint</vt:lpstr>
      <vt:lpstr>Presentación de PowerPoint</vt:lpstr>
      <vt:lpstr>TRABAJO EN RED</vt:lpstr>
      <vt:lpstr>ACTIVIDADES DE VISIBILIZACIÓN Y SENSIBILIZACIÓN EN DEFENSA DE LOS DERECHOS HUMANOS</vt:lpstr>
      <vt:lpstr>Presentación de PowerPoint</vt:lpstr>
      <vt:lpstr>Acciones de sensibilización a través de las redes sociales</vt:lpstr>
      <vt:lpstr>Trabajo en red</vt:lpstr>
      <vt:lpstr>AUTOFINANCIACIÓN</vt:lpstr>
      <vt:lpstr>TRABAJO DESDE PLATAFORMAS DIGITALES</vt:lpstr>
      <vt:lpstr>Presentación de PowerPoint</vt:lpstr>
      <vt:lpstr>25N, DIA INTERNACIONAL CONTRA LA VIOLENCIA MACHISTA</vt:lpstr>
      <vt:lpstr>DIA DEL MIGRANTE</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camilo RN</cp:lastModifiedBy>
  <cp:revision>27</cp:revision>
  <dcterms:modified xsi:type="dcterms:W3CDTF">2022-02-15T23:45:49Z</dcterms:modified>
</cp:coreProperties>
</file>