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Raleway"/>
      <p:regular r:id="rId25"/>
      <p:bold r:id="rId26"/>
      <p:italic r:id="rId27"/>
      <p:boldItalic r:id="rId28"/>
    </p:embeddedFont>
    <p:embeddedFont>
      <p:font typeface="Lato"/>
      <p:regular r:id="rId29"/>
      <p:bold r:id="rId30"/>
      <p:italic r:id="rId31"/>
      <p:boldItalic r:id="rId32"/>
    </p:embeddedFont>
    <p:embeddedFont>
      <p:font typeface="Bree Serif"/>
      <p:regular r:id="rId33"/>
    </p:embeddedFont>
    <p:embeddedFont>
      <p:font typeface="Open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aleway-bold.fntdata"/><Relationship Id="rId25" Type="http://schemas.openxmlformats.org/officeDocument/2006/relationships/font" Target="fonts/Raleway-regular.fntdata"/><Relationship Id="rId28" Type="http://schemas.openxmlformats.org/officeDocument/2006/relationships/font" Target="fonts/Raleway-boldItalic.fntdata"/><Relationship Id="rId27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italic.fntdata"/><Relationship Id="rId30" Type="http://schemas.openxmlformats.org/officeDocument/2006/relationships/font" Target="fonts/Lato-bold.fntdata"/><Relationship Id="rId11" Type="http://schemas.openxmlformats.org/officeDocument/2006/relationships/slide" Target="slides/slide6.xml"/><Relationship Id="rId33" Type="http://schemas.openxmlformats.org/officeDocument/2006/relationships/font" Target="fonts/BreeSerif-regular.fntdata"/><Relationship Id="rId10" Type="http://schemas.openxmlformats.org/officeDocument/2006/relationships/slide" Target="slides/slide5.xml"/><Relationship Id="rId32" Type="http://schemas.openxmlformats.org/officeDocument/2006/relationships/font" Target="fonts/Lato-boldItalic.fntdata"/><Relationship Id="rId13" Type="http://schemas.openxmlformats.org/officeDocument/2006/relationships/slide" Target="slides/slide8.xml"/><Relationship Id="rId35" Type="http://schemas.openxmlformats.org/officeDocument/2006/relationships/font" Target="fonts/OpenSans-bold.fntdata"/><Relationship Id="rId12" Type="http://schemas.openxmlformats.org/officeDocument/2006/relationships/slide" Target="slides/slide7.xml"/><Relationship Id="rId34" Type="http://schemas.openxmlformats.org/officeDocument/2006/relationships/font" Target="fonts/OpenSans-regular.fntdata"/><Relationship Id="rId15" Type="http://schemas.openxmlformats.org/officeDocument/2006/relationships/slide" Target="slides/slide10.xml"/><Relationship Id="rId37" Type="http://schemas.openxmlformats.org/officeDocument/2006/relationships/font" Target="fonts/OpenSans-boldItalic.fntdata"/><Relationship Id="rId14" Type="http://schemas.openxmlformats.org/officeDocument/2006/relationships/slide" Target="slides/slide9.xml"/><Relationship Id="rId36" Type="http://schemas.openxmlformats.org/officeDocument/2006/relationships/font" Target="fonts/OpenSans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247bdb5ca2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247bdb5ca2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247bdb5ca2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247bdb5ca2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247bdb5ca2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247bdb5ca2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247bdb5ca2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" name="Google Shape;85;g1247bdb5ca2_0_1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247bdb5ca2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g1247bdb5ca2_0_2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e6cd0859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e6cd0859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e6cd08598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e6cd08598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e6cd08598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e6cd08598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247bdb5ca2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247bdb5ca2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47bdb5ca2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247bdb5ca2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47bdb5ca2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247bdb5ca2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e80cfdb83d_1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e80cfdb83d_1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247bdb5ca2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247bdb5ca2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8043dd268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8043dd268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247bdb5ca2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247bdb5ca2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8043dd268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8043dd268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8043dd268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8043dd268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8043dd268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8043dd268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6.jpg"/><Relationship Id="rId5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instagram.com/reel/CsDtk_KgSsZ/?igsh=Njh2Mm9pcXl0cDNu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16.png"/><Relationship Id="rId6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youtube.com/watch?v=SnsQzMLfpZo" TargetMode="External"/><Relationship Id="rId4" Type="http://schemas.openxmlformats.org/officeDocument/2006/relationships/hyperlink" Target="https://www.youtube.com/watch?v=SnsQzMLfpZo" TargetMode="External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3375" y="0"/>
            <a:ext cx="8520600" cy="13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977">
                <a:latin typeface="Bree Serif"/>
                <a:ea typeface="Bree Serif"/>
                <a:cs typeface="Bree Serif"/>
                <a:sym typeface="Bree Serif"/>
              </a:rPr>
              <a:t>MEMORIA</a:t>
            </a:r>
            <a:r>
              <a:rPr lang="es"/>
              <a:t> </a:t>
            </a:r>
            <a:endParaRPr sz="4533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2023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4625" y="1759150"/>
            <a:ext cx="3914775" cy="338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729450" y="24700"/>
            <a:ext cx="7688400" cy="51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¿QUIENES SOMOS?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2" type="body"/>
          </p:nvPr>
        </p:nvSpPr>
        <p:spPr>
          <a:xfrm>
            <a:off x="4643600" y="1149100"/>
            <a:ext cx="3774300" cy="36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r>
              <a:rPr lang="es" sz="145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Somos:</a:t>
            </a:r>
            <a:endParaRPr sz="17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193675" lvl="0" marL="3429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Bree Serif"/>
              <a:buChar char="•"/>
            </a:pPr>
            <a:r>
              <a:rPr lang="es" sz="145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Una organización sin </a:t>
            </a:r>
            <a:r>
              <a:rPr lang="es" sz="145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ánimo</a:t>
            </a:r>
            <a:r>
              <a:rPr lang="es" sz="145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lucro, de acción social, defensora de los derechos humanos, dentro del marco de los ODS.</a:t>
            </a:r>
            <a:endParaRPr sz="17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193675" lvl="0" marL="3429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Bree Serif"/>
              <a:buChar char="•"/>
            </a:pPr>
            <a:r>
              <a:rPr lang="es" sz="145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Desvinculada de partidos políticos, orientada a la autogestión, con el ánimo de tener libertad de acción.</a:t>
            </a:r>
            <a:endParaRPr sz="17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193675" lvl="0" marL="3429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Bree Serif"/>
              <a:buChar char="•"/>
            </a:pPr>
            <a:r>
              <a:rPr lang="es" sz="145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Fomentamos el autoconocimiento, porque creemos, que cada ser humano debe tener las herramientas suficientes, para poder ejercer su ciudadanía, en el territorio que habita y ser capaz de liderar su propia vida, con el objetivo de mejorar la convivencia y construir comunidad. ¡Somos Comunidad!</a:t>
            </a:r>
            <a:endParaRPr sz="17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101600" lvl="0" marL="3429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r>
              <a:t/>
            </a:r>
            <a:endParaRPr sz="145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t/>
            </a:r>
            <a:endParaRPr sz="812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729450" y="-11175"/>
            <a:ext cx="7688400" cy="5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540">
                <a:solidFill>
                  <a:srgbClr val="9900FF"/>
                </a:solidFill>
              </a:rPr>
              <a:t>NUESTROS OBJETIVOS</a:t>
            </a:r>
            <a:endParaRPr sz="2640">
              <a:solidFill>
                <a:srgbClr val="9900FF"/>
              </a:solidFill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2" type="body"/>
          </p:nvPr>
        </p:nvSpPr>
        <p:spPr>
          <a:xfrm>
            <a:off x="4065875" y="814175"/>
            <a:ext cx="4833900" cy="42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-266823" lvl="0" marL="28575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4623"/>
              <a:buFont typeface="Noto Sans Symbols"/>
              <a:buChar char="▪"/>
            </a:pPr>
            <a:r>
              <a:rPr b="1" lang="es" sz="21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Visibilizar</a:t>
            </a:r>
            <a:r>
              <a:rPr lang="es" sz="21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la situación de vulnerabilidad política, social, económica y cultural, que atraviesa al sector del empleo de hogar y cuidados.</a:t>
            </a:r>
            <a:endParaRPr sz="28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18796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4623"/>
              <a:buFont typeface="Noto Sans Symbols"/>
              <a:buNone/>
            </a:pPr>
            <a:r>
              <a:t/>
            </a:r>
            <a:endParaRPr sz="21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266823" lvl="0" marL="28575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4623"/>
              <a:buFont typeface="Noto Sans Symbols"/>
              <a:buChar char="▪"/>
            </a:pPr>
            <a:r>
              <a:rPr b="1" lang="es" sz="21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Sensibilizar </a:t>
            </a:r>
            <a:r>
              <a:rPr lang="es" sz="21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 las trabajadoras de hogar, a la sociedad en general, a  los agentes institucionales y políticos, con el fin de despertar conciencia social, </a:t>
            </a:r>
            <a:r>
              <a:rPr lang="es" sz="21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acerca</a:t>
            </a:r>
            <a:r>
              <a:rPr lang="es" sz="21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la relevancia que tiene el trabajo del hogar y cuidados, remunerado y no remunerado, en toda sociedad.</a:t>
            </a:r>
            <a:endParaRPr b="1" sz="21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18796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4623"/>
              <a:buFont typeface="Noto Sans Symbols"/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-266823" lvl="0" marL="28575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4623"/>
              <a:buFont typeface="Noto Sans Symbols"/>
              <a:buChar char="▪"/>
            </a:pPr>
            <a:r>
              <a:rPr b="1" lang="es" sz="21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Reivindicar </a:t>
            </a:r>
            <a:r>
              <a:rPr lang="es" sz="21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los derechos contemplados en el actual Real Decreto 1620/2011. Que España ratifique el convenio 189 de la O. I. T  y su recomendación 201, para que  el sector del Empleo de Hogar y cuidados, sea reconocido con plenos derechos, dentro del Estatuto General de los trabajadores.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729450" y="0"/>
            <a:ext cx="7688400" cy="6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>
                <a:latin typeface="Bree Serif"/>
                <a:ea typeface="Bree Serif"/>
                <a:cs typeface="Bree Serif"/>
                <a:sym typeface="Bree Serif"/>
              </a:rPr>
              <a:t>NUESTROS VALORES</a:t>
            </a:r>
            <a:endParaRPr sz="29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179600" y="790075"/>
            <a:ext cx="8827800" cy="39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22860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Bree Serif"/>
                <a:ea typeface="Bree Serif"/>
                <a:cs typeface="Bree Serif"/>
                <a:sym typeface="Bree Serif"/>
              </a:rPr>
              <a:t>Interculturalidad desde la horizontalidad:</a:t>
            </a: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 Trabajamos desde la sinergia de las diversas  concepciones culturales, realidad de nuestra sociedad actual .</a:t>
            </a:r>
            <a:endParaRPr sz="600">
              <a:latin typeface="Bree Serif"/>
              <a:ea typeface="Bree Serif"/>
              <a:cs typeface="Bree Serif"/>
              <a:sym typeface="Bree Serif"/>
            </a:endParaRPr>
          </a:p>
          <a:p>
            <a:pPr indent="-228600" lvl="0" marL="228600" rtl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>
                <a:latin typeface="Bree Serif"/>
                <a:ea typeface="Bree Serif"/>
                <a:cs typeface="Bree Serif"/>
                <a:sym typeface="Bree Serif"/>
              </a:rPr>
              <a:t>Equidad: </a:t>
            </a: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Partimos de la premisa de que cada persona cuenta con unas circunstancias específicas y excepcionales, para  poder ejercer su ciudadanía, dentro de un mismo territorio y por lo mismo requiere de una atención que cubra sus necesidades. 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  <a:p>
            <a:pPr indent="-228600" lvl="0" marL="228600" rtl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>
                <a:latin typeface="Bree Serif"/>
                <a:ea typeface="Bree Serif"/>
                <a:cs typeface="Bree Serif"/>
                <a:sym typeface="Bree Serif"/>
              </a:rPr>
              <a:t>Enfoque de Género: </a:t>
            </a: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Destacamos que el trabajo del hogar y cuidados, remunerado, NO debe ser un sector laboral feminizado y que fomentar la igualdad desde la práctica del trabajo del hogar y los cuidados no remunerado, en cada hogar, es fundamental para contribuir a erradicar  la discriminación por género.</a:t>
            </a:r>
            <a:endParaRPr sz="600">
              <a:latin typeface="Bree Serif"/>
              <a:ea typeface="Bree Serif"/>
              <a:cs typeface="Bree Serif"/>
              <a:sym typeface="Bree Serif"/>
            </a:endParaRPr>
          </a:p>
          <a:p>
            <a:pPr indent="-228600" lvl="0" marL="228600" rtl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>
                <a:latin typeface="Bree Serif"/>
                <a:ea typeface="Bree Serif"/>
                <a:cs typeface="Bree Serif"/>
                <a:sym typeface="Bree Serif"/>
              </a:rPr>
              <a:t>Autocuidado:</a:t>
            </a: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 Fomentamos el autoconocimiento de las compañeras, con el fin de que cada una logre identificar herramientas de gestión emocional, buscando una adecuada salud física y mental, que fortalezca su autoestima y que le lleve a ser capaz de liderar su propia vida.</a:t>
            </a:r>
            <a:endParaRPr sz="600">
              <a:latin typeface="Bree Serif"/>
              <a:ea typeface="Bree Serif"/>
              <a:cs typeface="Bree Serif"/>
              <a:sym typeface="Bree Serif"/>
            </a:endParaRPr>
          </a:p>
          <a:p>
            <a:pPr indent="-228600" lvl="0" marL="228600" rtl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">
                <a:latin typeface="Bree Serif"/>
                <a:ea typeface="Bree Serif"/>
                <a:cs typeface="Bree Serif"/>
                <a:sym typeface="Bree Serif"/>
              </a:rPr>
              <a:t>Somos Comunidad en Red: </a:t>
            </a: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Nuestra intención es la de crear una comunidad equitativa, autosuficiente, horizontal, intercultural y empoderada. Nos apoyamos en las organizaciones afines, quienes complementan la atención a las compañeras que nos contactan, vía telefónica, virtual o/y presencial.</a:t>
            </a:r>
            <a:endParaRPr sz="400"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8" y="90595"/>
            <a:ext cx="4319400" cy="6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243"/>
              <a:buFont typeface="Bookman Old Style"/>
              <a:buNone/>
            </a:pPr>
            <a:r>
              <a:rPr b="1" lang="es" sz="4100">
                <a:latin typeface="Bookman Old Style"/>
                <a:ea typeface="Bookman Old Style"/>
                <a:cs typeface="Bookman Old Style"/>
                <a:sym typeface="Bookman Old Style"/>
              </a:rPr>
              <a:t>ORGANIGRAMA</a:t>
            </a:r>
            <a:endParaRPr b="1" sz="4100"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grpSp>
        <p:nvGrpSpPr>
          <p:cNvPr id="88" name="Google Shape;88;p18"/>
          <p:cNvGrpSpPr/>
          <p:nvPr/>
        </p:nvGrpSpPr>
        <p:grpSpPr>
          <a:xfrm>
            <a:off x="2793685" y="191972"/>
            <a:ext cx="4980786" cy="4356856"/>
            <a:chOff x="1922171" y="-583656"/>
            <a:chExt cx="6370921" cy="5532516"/>
          </a:xfrm>
        </p:grpSpPr>
        <p:sp>
          <p:nvSpPr>
            <p:cNvPr id="89" name="Google Shape;89;p18"/>
            <p:cNvSpPr/>
            <p:nvPr/>
          </p:nvSpPr>
          <p:spPr>
            <a:xfrm>
              <a:off x="4171432" y="1785180"/>
              <a:ext cx="1980000" cy="1956300"/>
            </a:xfrm>
            <a:prstGeom prst="ellipse">
              <a:avLst/>
            </a:prstGeom>
            <a:noFill/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8"/>
            <p:cNvSpPr txBox="1"/>
            <p:nvPr/>
          </p:nvSpPr>
          <p:spPr>
            <a:xfrm>
              <a:off x="4199214" y="1885570"/>
              <a:ext cx="1962900" cy="181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11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Asamblea General</a:t>
              </a:r>
              <a:endParaRPr b="1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" sz="9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(Socias y voluntariado)</a:t>
              </a:r>
              <a:endPara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1" name="Google Shape;91;p18"/>
            <p:cNvSpPr txBox="1"/>
            <p:nvPr/>
          </p:nvSpPr>
          <p:spPr>
            <a:xfrm rot="-5400000">
              <a:off x="5297233" y="1425299"/>
              <a:ext cx="1197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2" name="Google Shape;92;p18"/>
            <p:cNvSpPr/>
            <p:nvPr/>
          </p:nvSpPr>
          <p:spPr>
            <a:xfrm>
              <a:off x="4590528" y="-583656"/>
              <a:ext cx="1408800" cy="1401000"/>
            </a:xfrm>
            <a:prstGeom prst="ellipse">
              <a:avLst/>
            </a:prstGeom>
            <a:noFill/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8"/>
            <p:cNvSpPr txBox="1"/>
            <p:nvPr/>
          </p:nvSpPr>
          <p:spPr>
            <a:xfrm>
              <a:off x="4632270" y="-396917"/>
              <a:ext cx="1325400" cy="105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11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Junta directiva </a:t>
              </a:r>
              <a:endParaRPr b="1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4" name="Google Shape;94;p18"/>
            <p:cNvSpPr/>
            <p:nvPr/>
          </p:nvSpPr>
          <p:spPr>
            <a:xfrm>
              <a:off x="6832392" y="998445"/>
              <a:ext cx="1460700" cy="1460700"/>
            </a:xfrm>
            <a:prstGeom prst="ellipse">
              <a:avLst/>
            </a:prstGeom>
            <a:noFill/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8"/>
            <p:cNvSpPr txBox="1"/>
            <p:nvPr/>
          </p:nvSpPr>
          <p:spPr>
            <a:xfrm>
              <a:off x="6951148" y="1210615"/>
              <a:ext cx="1320000" cy="10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11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Grupo Gestor</a:t>
              </a:r>
              <a:endParaRPr sz="1100"/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6292545" y="3488160"/>
              <a:ext cx="1460700" cy="1460700"/>
            </a:xfrm>
            <a:prstGeom prst="ellipse">
              <a:avLst/>
            </a:prstGeom>
            <a:noFill/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8"/>
            <p:cNvSpPr txBox="1"/>
            <p:nvPr/>
          </p:nvSpPr>
          <p:spPr>
            <a:xfrm>
              <a:off x="6369621" y="3745356"/>
              <a:ext cx="1383600" cy="109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11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Acción Social</a:t>
              </a:r>
              <a:endParaRPr sz="1100"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8" name="Google Shape;98;p18"/>
            <p:cNvSpPr/>
            <p:nvPr/>
          </p:nvSpPr>
          <p:spPr>
            <a:xfrm>
              <a:off x="2121375" y="3232057"/>
              <a:ext cx="1460700" cy="1460700"/>
            </a:xfrm>
            <a:prstGeom prst="ellipse">
              <a:avLst/>
            </a:prstGeom>
            <a:noFill/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8"/>
            <p:cNvSpPr txBox="1"/>
            <p:nvPr/>
          </p:nvSpPr>
          <p:spPr>
            <a:xfrm>
              <a:off x="2220947" y="3447485"/>
              <a:ext cx="1321800" cy="102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11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Sesibilización</a:t>
              </a:r>
              <a:endParaRPr b="1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00" name="Google Shape;100;p18"/>
            <p:cNvSpPr/>
            <p:nvPr/>
          </p:nvSpPr>
          <p:spPr>
            <a:xfrm>
              <a:off x="1922171" y="710165"/>
              <a:ext cx="1460700" cy="1460700"/>
            </a:xfrm>
            <a:prstGeom prst="ellipse">
              <a:avLst/>
            </a:prstGeom>
            <a:noFill/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8"/>
            <p:cNvSpPr txBox="1"/>
            <p:nvPr/>
          </p:nvSpPr>
          <p:spPr>
            <a:xfrm>
              <a:off x="1956331" y="655267"/>
              <a:ext cx="1402800" cy="156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11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Incidencia Política</a:t>
              </a:r>
              <a:endParaRPr b="1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02" name="Google Shape;102;p18"/>
          <p:cNvSpPr txBox="1"/>
          <p:nvPr/>
        </p:nvSpPr>
        <p:spPr>
          <a:xfrm rot="-1093556">
            <a:off x="5716916" y="2905811"/>
            <a:ext cx="234042" cy="223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5209203" y="1414354"/>
            <a:ext cx="179400" cy="478800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8"/>
          <p:cNvSpPr/>
          <p:nvPr/>
        </p:nvSpPr>
        <p:spPr>
          <a:xfrm rot="4187653">
            <a:off x="6353574" y="2194582"/>
            <a:ext cx="178058" cy="483015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8"/>
          <p:cNvSpPr/>
          <p:nvPr/>
        </p:nvSpPr>
        <p:spPr>
          <a:xfrm rot="-3945717">
            <a:off x="4149474" y="1994711"/>
            <a:ext cx="151999" cy="541804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8"/>
          <p:cNvSpPr/>
          <p:nvPr/>
        </p:nvSpPr>
        <p:spPr>
          <a:xfrm rot="2798932">
            <a:off x="4299973" y="3138181"/>
            <a:ext cx="169564" cy="450966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8"/>
          <p:cNvSpPr/>
          <p:nvPr/>
        </p:nvSpPr>
        <p:spPr>
          <a:xfrm rot="-2239531">
            <a:off x="6036589" y="3318166"/>
            <a:ext cx="120724" cy="366194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8"/>
          <p:cNvSpPr/>
          <p:nvPr/>
        </p:nvSpPr>
        <p:spPr>
          <a:xfrm rot="-393706">
            <a:off x="3321231" y="2497337"/>
            <a:ext cx="162766" cy="551445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8"/>
          <p:cNvSpPr/>
          <p:nvPr/>
        </p:nvSpPr>
        <p:spPr>
          <a:xfrm rot="3642796">
            <a:off x="4365293" y="919803"/>
            <a:ext cx="158224" cy="528551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8"/>
          <p:cNvSpPr/>
          <p:nvPr/>
        </p:nvSpPr>
        <p:spPr>
          <a:xfrm rot="-2736091">
            <a:off x="6329589" y="941814"/>
            <a:ext cx="161654" cy="576196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8"/>
          <p:cNvSpPr/>
          <p:nvPr/>
        </p:nvSpPr>
        <p:spPr>
          <a:xfrm rot="914668">
            <a:off x="6894232" y="2731558"/>
            <a:ext cx="141478" cy="461035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8"/>
          <p:cNvSpPr/>
          <p:nvPr/>
        </p:nvSpPr>
        <p:spPr>
          <a:xfrm rot="-3897047">
            <a:off x="4110492" y="4110431"/>
            <a:ext cx="192727" cy="541009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8"/>
          <p:cNvSpPr/>
          <p:nvPr/>
        </p:nvSpPr>
        <p:spPr>
          <a:xfrm rot="-2684906">
            <a:off x="7394071" y="1014860"/>
            <a:ext cx="386508" cy="13979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8"/>
          <p:cNvSpPr/>
          <p:nvPr/>
        </p:nvSpPr>
        <p:spPr>
          <a:xfrm rot="8200027">
            <a:off x="7701841" y="1379227"/>
            <a:ext cx="386456" cy="13964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8"/>
          <p:cNvSpPr/>
          <p:nvPr/>
        </p:nvSpPr>
        <p:spPr>
          <a:xfrm rot="2284192">
            <a:off x="7599901" y="2768532"/>
            <a:ext cx="386785" cy="13976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 rot="3045420">
            <a:off x="7399524" y="319734"/>
            <a:ext cx="1459191" cy="813394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11425" spcFirstLastPara="1" rIns="11425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Personas que quieran conocer y/o defender sus derechos 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" name="Google Shape;117;p18"/>
          <p:cNvSpPr/>
          <p:nvPr/>
        </p:nvSpPr>
        <p:spPr>
          <a:xfrm rot="-695866">
            <a:off x="7446578" y="3666378"/>
            <a:ext cx="386491" cy="13967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8"/>
          <p:cNvSpPr/>
          <p:nvPr/>
        </p:nvSpPr>
        <p:spPr>
          <a:xfrm rot="903614">
            <a:off x="2116607" y="2011232"/>
            <a:ext cx="386785" cy="14132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/>
          <p:nvPr/>
        </p:nvSpPr>
        <p:spPr>
          <a:xfrm rot="868051">
            <a:off x="4315834" y="447530"/>
            <a:ext cx="386661" cy="16138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8"/>
          <p:cNvSpPr/>
          <p:nvPr/>
        </p:nvSpPr>
        <p:spPr>
          <a:xfrm rot="10052899">
            <a:off x="2318254" y="3874186"/>
            <a:ext cx="386798" cy="13975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8"/>
          <p:cNvSpPr/>
          <p:nvPr/>
        </p:nvSpPr>
        <p:spPr>
          <a:xfrm rot="-9937779">
            <a:off x="2202068" y="1558403"/>
            <a:ext cx="386802" cy="13970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8"/>
          <p:cNvSpPr/>
          <p:nvPr/>
        </p:nvSpPr>
        <p:spPr>
          <a:xfrm rot="-853813">
            <a:off x="2207362" y="3443283"/>
            <a:ext cx="386871" cy="13962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8"/>
          <p:cNvSpPr/>
          <p:nvPr/>
        </p:nvSpPr>
        <p:spPr>
          <a:xfrm rot="10800000">
            <a:off x="7436432" y="4133303"/>
            <a:ext cx="386700" cy="139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8"/>
          <p:cNvSpPr/>
          <p:nvPr/>
        </p:nvSpPr>
        <p:spPr>
          <a:xfrm rot="-9467640">
            <a:off x="4447577" y="156421"/>
            <a:ext cx="386572" cy="139665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 rot="-3109217">
            <a:off x="892321" y="904663"/>
            <a:ext cx="1459401" cy="813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11425" spcFirstLastPara="1" rIns="11425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Personas que quieran conocer y/o defender sus derechos 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" name="Google Shape;126;p18"/>
          <p:cNvSpPr txBox="1"/>
          <p:nvPr/>
        </p:nvSpPr>
        <p:spPr>
          <a:xfrm rot="-4855616">
            <a:off x="1045295" y="3647463"/>
            <a:ext cx="1459157" cy="813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11425" spcFirstLastPara="1" rIns="11425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Personas que quieran conocer y/o defender sus derechos 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 rot="3880372">
            <a:off x="7734583" y="3470317"/>
            <a:ext cx="1459375" cy="813493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11425" spcFirstLastPara="1" rIns="11425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Personas que quieran conocer y/o defender sus derechos </a:t>
            </a:r>
            <a:endParaRPr b="1" i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8" name="Google Shape;12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527" y="2230330"/>
            <a:ext cx="1329216" cy="1070487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129" name="Google Shape;129;p18"/>
          <p:cNvSpPr/>
          <p:nvPr/>
        </p:nvSpPr>
        <p:spPr>
          <a:xfrm>
            <a:off x="4548468" y="3862862"/>
            <a:ext cx="1142100" cy="1150500"/>
          </a:xfrm>
          <a:prstGeom prst="ellipse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8"/>
          <p:cNvSpPr/>
          <p:nvPr/>
        </p:nvSpPr>
        <p:spPr>
          <a:xfrm rot="-6618799">
            <a:off x="5922690" y="4218926"/>
            <a:ext cx="182340" cy="455621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4561198" y="4132393"/>
            <a:ext cx="11265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11425" spcFirstLastPara="1" rIns="11425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Voluntariado</a:t>
            </a:r>
            <a:endParaRPr sz="1100"/>
          </a:p>
        </p:txBody>
      </p:sp>
      <p:sp>
        <p:nvSpPr>
          <p:cNvPr id="132" name="Google Shape;132;p18"/>
          <p:cNvSpPr/>
          <p:nvPr/>
        </p:nvSpPr>
        <p:spPr>
          <a:xfrm rot="-8743088">
            <a:off x="7811803" y="2460330"/>
            <a:ext cx="386674" cy="13987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/>
          <p:nvPr>
            <p:ph type="title"/>
          </p:nvPr>
        </p:nvSpPr>
        <p:spPr>
          <a:xfrm>
            <a:off x="1575037" y="163773"/>
            <a:ext cx="64089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ookman Old Style"/>
              <a:buNone/>
            </a:pPr>
            <a:r>
              <a:rPr b="1" lang="es">
                <a:latin typeface="Bookman Old Style"/>
                <a:ea typeface="Bookman Old Style"/>
                <a:cs typeface="Bookman Old Style"/>
                <a:sym typeface="Bookman Old Style"/>
              </a:rPr>
              <a:t>ÁREAS DE TRABAJO EN 20</a:t>
            </a:r>
            <a:r>
              <a:rPr lang="es">
                <a:latin typeface="Bookman Old Style"/>
                <a:ea typeface="Bookman Old Style"/>
                <a:cs typeface="Bookman Old Style"/>
                <a:sym typeface="Bookman Old Style"/>
              </a:rPr>
              <a:t>23</a:t>
            </a:r>
            <a:endParaRPr b="1"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138" name="Google Shape;138;p19"/>
          <p:cNvSpPr txBox="1"/>
          <p:nvPr>
            <p:ph idx="1" type="body"/>
          </p:nvPr>
        </p:nvSpPr>
        <p:spPr>
          <a:xfrm>
            <a:off x="627845" y="797169"/>
            <a:ext cx="7887600" cy="40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rPr lang="es" sz="1700">
                <a:latin typeface="Bree Serif"/>
                <a:ea typeface="Bree Serif"/>
                <a:cs typeface="Bree Serif"/>
                <a:sym typeface="Bree Serif"/>
              </a:rPr>
              <a:t>Continuamos trabajando en red con otras organizaciones, para poder dar la atención adecuada a las compañeras trabajadoras del hogar y de los cuidados</a:t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t/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rPr lang="es" sz="1700">
                <a:latin typeface="Bree Serif"/>
                <a:ea typeface="Bree Serif"/>
                <a:cs typeface="Bree Serif"/>
                <a:sym typeface="Bree Serif"/>
              </a:rPr>
              <a:t>Fomentamos la participación de las mujeres trabajadoras de hogar y de cuidados, ejerciendo su </a:t>
            </a:r>
            <a:r>
              <a:rPr lang="es" sz="1700">
                <a:latin typeface="Bree Serif"/>
                <a:ea typeface="Bree Serif"/>
                <a:cs typeface="Bree Serif"/>
                <a:sym typeface="Bree Serif"/>
              </a:rPr>
              <a:t>ciudadanía, formándose bien se de forma reglada o no, participando de otras asociaciones. </a:t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t/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rPr lang="es" sz="1700">
                <a:latin typeface="Bree Serif"/>
                <a:ea typeface="Bree Serif"/>
                <a:cs typeface="Bree Serif"/>
                <a:sym typeface="Bree Serif"/>
              </a:rPr>
              <a:t>Este año se cuenta con un proyecto de Oxfam Intermón, en el cual se ha hecho un trabajo de asesoramiento individual y de cual se beneficiaron de manera directa 70 personas siendo,</a:t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rPr lang="es" sz="1700">
                <a:latin typeface="Bree Serif"/>
                <a:ea typeface="Bree Serif"/>
                <a:cs typeface="Bree Serif"/>
                <a:sym typeface="Bree Serif"/>
              </a:rPr>
              <a:t> 100% mujeres y niñas, de las cuales,</a:t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rPr lang="es" sz="1700">
                <a:latin typeface="Bree Serif"/>
                <a:ea typeface="Bree Serif"/>
                <a:cs typeface="Bree Serif"/>
                <a:sym typeface="Bree Serif"/>
              </a:rPr>
              <a:t>35.70% jóvenes de entre 18 y 35 años</a:t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rPr lang="es" sz="1700">
                <a:latin typeface="Bree Serif"/>
                <a:ea typeface="Bree Serif"/>
                <a:cs typeface="Bree Serif"/>
                <a:sym typeface="Bree Serif"/>
              </a:rPr>
              <a:t>61.43% personas de entre 35 y 59 años</a:t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rPr lang="es" sz="1700">
                <a:latin typeface="Bree Serif"/>
                <a:ea typeface="Bree Serif"/>
                <a:cs typeface="Bree Serif"/>
                <a:sym typeface="Bree Serif"/>
              </a:rPr>
              <a:t>2.85% personas mayores de 60 años</a:t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t/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t/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t/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-76200" lvl="0" marL="1778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t/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5882"/>
              <a:buNone/>
            </a:pPr>
            <a:r>
              <a:rPr lang="es" sz="17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t/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-76200" lvl="0" marL="1778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None/>
            </a:pPr>
            <a:r>
              <a:t/>
            </a:r>
            <a:endParaRPr sz="1700">
              <a:latin typeface="Bree Serif"/>
              <a:ea typeface="Bree Serif"/>
              <a:cs typeface="Bree Serif"/>
              <a:sym typeface="Bree Serif"/>
            </a:endParaRPr>
          </a:p>
          <a:p>
            <a:pPr indent="-181927" lvl="0" marL="1778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ree Serif"/>
              <a:buChar char="⮚"/>
            </a:pPr>
            <a:r>
              <a:t/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628650" y="273855"/>
            <a:ext cx="7886700" cy="1853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1778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1700">
                <a:solidFill>
                  <a:schemeClr val="accent1"/>
                </a:solidFill>
                <a:latin typeface="Bree Serif"/>
                <a:ea typeface="Bree Serif"/>
                <a:cs typeface="Bree Serif"/>
                <a:sym typeface="Bree Serif"/>
              </a:rPr>
              <a:t>Trabajo en red </a:t>
            </a:r>
            <a:r>
              <a:rPr b="0" lang="es" sz="1700">
                <a:solidFill>
                  <a:schemeClr val="accent1"/>
                </a:solidFill>
                <a:latin typeface="Bree Serif"/>
                <a:ea typeface="Bree Serif"/>
                <a:cs typeface="Bree Serif"/>
                <a:sym typeface="Bree Serif"/>
              </a:rPr>
              <a:t>VISIBILIZANDO:  A todos los niveles de la sociedad, participando en todas las actividades posibles:  -Manifestaciones a pie de calle </a:t>
            </a:r>
            <a:r>
              <a:rPr b="0" lang="es" sz="17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por los Derechos Humanos. –Campañas en redes sociales. –Medios de Comunicación. –Centros educativos. </a:t>
            </a:r>
            <a:endParaRPr b="0" sz="1300">
              <a:solidFill>
                <a:schemeClr val="accen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0"/>
          <p:cNvSpPr txBox="1"/>
          <p:nvPr>
            <p:ph idx="1" type="body"/>
          </p:nvPr>
        </p:nvSpPr>
        <p:spPr>
          <a:xfrm>
            <a:off x="628650" y="1655349"/>
            <a:ext cx="7886700" cy="2977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" y="1655350"/>
            <a:ext cx="3969603" cy="2977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 rotWithShape="1">
          <a:blip r:embed="rId4">
            <a:alphaModFix/>
          </a:blip>
          <a:srcRect b="21887" l="0" r="0" t="18602"/>
          <a:stretch/>
        </p:blipFill>
        <p:spPr>
          <a:xfrm>
            <a:off x="6244550" y="1655350"/>
            <a:ext cx="2314575" cy="30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 rotWithShape="1">
          <a:blip r:embed="rId5">
            <a:alphaModFix/>
          </a:blip>
          <a:srcRect b="37985" l="0" r="0" t="20657"/>
          <a:stretch/>
        </p:blipFill>
        <p:spPr>
          <a:xfrm>
            <a:off x="4050000" y="1508163"/>
            <a:ext cx="2314575" cy="212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title"/>
          </p:nvPr>
        </p:nvSpPr>
        <p:spPr>
          <a:xfrm>
            <a:off x="628650" y="273853"/>
            <a:ext cx="7886700" cy="1409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177800" rtl="0" algn="just">
              <a:spcBef>
                <a:spcPts val="800"/>
              </a:spcBef>
              <a:spcAft>
                <a:spcPts val="0"/>
              </a:spcAft>
              <a:buNone/>
            </a:pPr>
            <a:r>
              <a:rPr b="0" lang="es" sz="1700">
                <a:solidFill>
                  <a:schemeClr val="accent1"/>
                </a:solidFill>
                <a:latin typeface="Bree Serif"/>
                <a:ea typeface="Bree Serif"/>
                <a:cs typeface="Bree Serif"/>
                <a:sym typeface="Bree Serif"/>
              </a:rPr>
              <a:t>SENSIBILIZANDO: De cara al fortalecimiento y crecimiento de nuestro grupo gestor, participamos en proyectos de formación para el crecimiento personal, enfocado a la cohesión grupal: -</a:t>
            </a:r>
            <a:r>
              <a:rPr b="0" lang="es" sz="15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Formación para la incidencia política </a:t>
            </a:r>
            <a:r>
              <a:rPr b="0" lang="es" sz="16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–</a:t>
            </a:r>
            <a:r>
              <a:rPr b="0" lang="es" sz="17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Talleres impartidos por nuestras compañeras de “</a:t>
            </a:r>
            <a:r>
              <a:rPr b="0" i="1" lang="es" sz="17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Autoreconocimiento como profesionales”</a:t>
            </a:r>
            <a:r>
              <a:rPr b="0" lang="es" sz="170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poniendo el autocuidado en el centro, con ello contribuimos al  dar mayor visibilidad a la sociedad de la importancia del trabajo y las personas que lo realizan.</a:t>
            </a:r>
            <a:endParaRPr b="0" sz="160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325" y="1579850"/>
            <a:ext cx="2794751" cy="353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 rotWithShape="1">
          <a:blip r:embed="rId4">
            <a:alphaModFix/>
          </a:blip>
          <a:srcRect b="0" l="0" r="3744" t="0"/>
          <a:stretch/>
        </p:blipFill>
        <p:spPr>
          <a:xfrm>
            <a:off x="6032775" y="1579849"/>
            <a:ext cx="2690201" cy="353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2075" y="1579850"/>
            <a:ext cx="2830699" cy="358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-179070" lvl="0" marL="177800" rtl="0" algn="just">
              <a:spcBef>
                <a:spcPts val="0"/>
              </a:spcBef>
              <a:spcAft>
                <a:spcPts val="0"/>
              </a:spcAft>
              <a:buSzPct val="105882"/>
              <a:buFont typeface="Bree Serif"/>
              <a:buChar char="⮚"/>
            </a:pPr>
            <a:r>
              <a:rPr b="0" lang="es" sz="1700">
                <a:solidFill>
                  <a:schemeClr val="accent1"/>
                </a:solidFill>
                <a:latin typeface="Bree Serif"/>
                <a:ea typeface="Bree Serif"/>
                <a:cs typeface="Bree Serif"/>
                <a:sym typeface="Bree Serif"/>
              </a:rPr>
              <a:t>REIVINDICANDO: Participamos en medios de comunicación (Radio, T.V., RR.SS., Seminarios, Mesas Redondas, Debates, Charlas, etc.), donde lo consideramos pertinente y en base a los tiempos de nuestras compañeras, para reivindicar, nuestros derechos pendientes y contemplados en el REAL DECRETO 16/2022 que es la última actualización que España tiene del sector hogar y cuidados.</a:t>
            </a:r>
            <a:endParaRPr/>
          </a:p>
        </p:txBody>
      </p:sp>
      <p:sp>
        <p:nvSpPr>
          <p:cNvPr id="162" name="Google Shape;162;p22"/>
          <p:cNvSpPr txBox="1"/>
          <p:nvPr>
            <p:ph idx="1" type="body"/>
          </p:nvPr>
        </p:nvSpPr>
        <p:spPr>
          <a:xfrm>
            <a:off x="628650" y="1388094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"/>
              <a:t>Sé como Malika y denuncia estos trabajos abusivos. 💪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#AmigaMigranteSiSupieras que alzando nuestras voces podremos mejorar las condiciones laborales de todas.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Más información en la guía de acogida que hemos hecho mujeres migrantes para mujeres migrantes con recursos e información sobre derechos laborales, empadronamiento, acceso a vivienda y salud, etc. en el estado español y concretamente Comunitat Valenciana. https://bit.ly/guia-acogida-mujeres-migrantes 🔗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3"/>
              </a:rPr>
              <a:t>https://www.instagram.com/reel/CsDtk_KgSsZ/?igsh=Njh2Mm9pcXl0cDNu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/>
          <p:nvPr>
            <p:ph type="title"/>
          </p:nvPr>
        </p:nvSpPr>
        <p:spPr>
          <a:xfrm>
            <a:off x="5972100" y="0"/>
            <a:ext cx="3082800" cy="15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Movilizaciones en las calles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Bree Serif"/>
                <a:ea typeface="Bree Serif"/>
                <a:cs typeface="Bree Serif"/>
                <a:sym typeface="Bree Serif"/>
              </a:rPr>
              <a:t>Formamos parte del tejido de asociaciones de trabajadoras de hogar y de cuidados donde se organizan encuentros estatales, para compartir aprendizajes, y elaborar una agenda en común.</a:t>
            </a:r>
            <a:endParaRPr sz="15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latin typeface="Bree Serif"/>
                <a:ea typeface="Bree Serif"/>
                <a:cs typeface="Bree Serif"/>
                <a:sym typeface="Bree Serif"/>
              </a:rPr>
              <a:t>Encuentro</a:t>
            </a:r>
            <a:r>
              <a:rPr lang="es" sz="1500">
                <a:latin typeface="Bree Serif"/>
                <a:ea typeface="Bree Serif"/>
                <a:cs typeface="Bree Serif"/>
                <a:sym typeface="Bree Serif"/>
              </a:rPr>
              <a:t> el 01, 02, y 03 de diciembre 2024</a:t>
            </a:r>
            <a:endParaRPr sz="15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75" name="Google Shape;175;p2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50">
              <a:solidFill>
                <a:srgbClr val="60606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just">
              <a:lnSpc>
                <a:spcPct val="107916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i="1" sz="1450">
              <a:solidFill>
                <a:srgbClr val="60606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l">
              <a:spcBef>
                <a:spcPts val="11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" y="1369225"/>
            <a:ext cx="7282493" cy="357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FORMACIÓN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82" name="Google Shape;182;p2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Salud mental y emocional</a:t>
            </a:r>
            <a:endParaRPr/>
          </a:p>
        </p:txBody>
      </p:sp>
      <p:sp>
        <p:nvSpPr>
          <p:cNvPr id="188" name="Google Shape;18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" sz="1800"/>
              <a:t>Con el objetivo de atender y entender la salud mental se pone en marcha, la terapia del reencuentro una terapia grupal donde el objetivo es conocerse a sí misma, atravesar duelos migratorios, autocuidado.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/>
              <a:t>Este año se trabajó un ciclo, participando </a:t>
            </a:r>
            <a:endParaRPr sz="1800"/>
          </a:p>
        </p:txBody>
      </p:sp>
      <p:sp>
        <p:nvSpPr>
          <p:cNvPr id="189" name="Google Shape;18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/>
          <p:nvPr>
            <p:ph type="title"/>
          </p:nvPr>
        </p:nvSpPr>
        <p:spPr>
          <a:xfrm>
            <a:off x="729450" y="15600"/>
            <a:ext cx="7688400" cy="17433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MOVILIZACIÓN</a:t>
            </a:r>
            <a:r>
              <a:rPr lang="es"/>
              <a:t> 30 DE ABRIL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Nos movilizamos para recordarle a la delegada de gobierno que seguimos en un </a:t>
            </a:r>
            <a:r>
              <a:rPr lang="es" sz="1400"/>
              <a:t>régimen</a:t>
            </a:r>
            <a:r>
              <a:rPr lang="es" sz="1400"/>
              <a:t> especial, especialmente vulnerable en medio de una pandemia cuando nuestro trabajo sostiene la vida</a:t>
            </a:r>
            <a:endParaRPr sz="1400"/>
          </a:p>
        </p:txBody>
      </p:sp>
      <p:sp>
        <p:nvSpPr>
          <p:cNvPr id="195" name="Google Shape;195;p2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27"/>
          <p:cNvPicPr preferRelativeResize="0"/>
          <p:nvPr/>
        </p:nvPicPr>
        <p:blipFill rotWithShape="1">
          <a:blip r:embed="rId3">
            <a:alphaModFix/>
          </a:blip>
          <a:srcRect b="18623" l="0" r="12846" t="6222"/>
          <a:stretch/>
        </p:blipFill>
        <p:spPr>
          <a:xfrm>
            <a:off x="74450" y="1832500"/>
            <a:ext cx="4345201" cy="32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7"/>
          <p:cNvPicPr preferRelativeResize="0"/>
          <p:nvPr/>
        </p:nvPicPr>
        <p:blipFill rotWithShape="1">
          <a:blip r:embed="rId4">
            <a:alphaModFix/>
          </a:blip>
          <a:srcRect b="15508" l="4526" r="22347" t="19055"/>
          <a:stretch/>
        </p:blipFill>
        <p:spPr>
          <a:xfrm>
            <a:off x="3908150" y="1832500"/>
            <a:ext cx="5245199" cy="3246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729450" y="772575"/>
            <a:ext cx="7688400" cy="10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ACOMPAÑAMIENTOS A EJERCER SU DERECHO A LA JUSTICIA</a:t>
            </a:r>
            <a:endParaRPr/>
          </a:p>
        </p:txBody>
      </p:sp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729325" y="2078875"/>
            <a:ext cx="45519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150">
                <a:solidFill>
                  <a:srgbClr val="050505"/>
                </a:solidFill>
                <a:highlight>
                  <a:srgbClr val="FFFFFF"/>
                </a:highlight>
              </a:rPr>
              <a:t>A lo largo del año se </a:t>
            </a:r>
            <a:r>
              <a:rPr lang="es" sz="1150">
                <a:solidFill>
                  <a:srgbClr val="050505"/>
                </a:solidFill>
                <a:highlight>
                  <a:srgbClr val="FFFFFF"/>
                </a:highlight>
              </a:rPr>
              <a:t>continúan</a:t>
            </a:r>
            <a:r>
              <a:rPr lang="es" sz="1150">
                <a:solidFill>
                  <a:srgbClr val="050505"/>
                </a:solidFill>
                <a:highlight>
                  <a:srgbClr val="FFFFFF"/>
                </a:highlight>
              </a:rPr>
              <a:t> haciendo acompañamientos a varias compañeras a reclamar sus derechos</a:t>
            </a:r>
            <a:endParaRPr/>
          </a:p>
        </p:txBody>
      </p:sp>
      <p:sp>
        <p:nvSpPr>
          <p:cNvPr id="205" name="Google Shape;205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6" name="Google Shape;20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077" y="1853850"/>
            <a:ext cx="2880000" cy="287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 txBox="1"/>
          <p:nvPr>
            <p:ph type="title"/>
          </p:nvPr>
        </p:nvSpPr>
        <p:spPr>
          <a:xfrm>
            <a:off x="727800" y="0"/>
            <a:ext cx="7688400" cy="19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JORNADA 16 DE JUNIO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1800">
                <a:latin typeface="Bree Serif"/>
                <a:ea typeface="Bree Serif"/>
                <a:cs typeface="Bree Serif"/>
                <a:sym typeface="Bree Serif"/>
              </a:rPr>
              <a:t>Jornada de reivindicación del convenio 189 de la OIT, en colaboración con el SJM</a:t>
            </a:r>
            <a:endParaRPr b="0" sz="18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212" name="Google Shape;212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29"/>
          <p:cNvPicPr preferRelativeResize="0"/>
          <p:nvPr/>
        </p:nvPicPr>
        <p:blipFill rotWithShape="1">
          <a:blip r:embed="rId3">
            <a:alphaModFix/>
          </a:blip>
          <a:srcRect b="8354" l="22038" r="7820" t="14431"/>
          <a:stretch/>
        </p:blipFill>
        <p:spPr>
          <a:xfrm>
            <a:off x="0" y="1705025"/>
            <a:ext cx="3360123" cy="32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9"/>
          <p:cNvPicPr preferRelativeResize="0"/>
          <p:nvPr/>
        </p:nvPicPr>
        <p:blipFill rotWithShape="1">
          <a:blip r:embed="rId4">
            <a:alphaModFix/>
          </a:blip>
          <a:srcRect b="32298" l="28021" r="28547" t="19058"/>
          <a:stretch/>
        </p:blipFill>
        <p:spPr>
          <a:xfrm>
            <a:off x="6165500" y="1147425"/>
            <a:ext cx="2978499" cy="250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9"/>
          <p:cNvPicPr preferRelativeResize="0"/>
          <p:nvPr/>
        </p:nvPicPr>
        <p:blipFill rotWithShape="1">
          <a:blip r:embed="rId5">
            <a:alphaModFix/>
          </a:blip>
          <a:srcRect b="11094" l="1771" r="28740" t="10498"/>
          <a:stretch/>
        </p:blipFill>
        <p:spPr>
          <a:xfrm>
            <a:off x="1569300" y="1385725"/>
            <a:ext cx="4765599" cy="35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9"/>
          <p:cNvPicPr preferRelativeResize="0"/>
          <p:nvPr/>
        </p:nvPicPr>
        <p:blipFill rotWithShape="1">
          <a:blip r:embed="rId6">
            <a:alphaModFix/>
          </a:blip>
          <a:srcRect b="12747" l="70916" r="0" t="14578"/>
          <a:stretch/>
        </p:blipFill>
        <p:spPr>
          <a:xfrm rot="2400014">
            <a:off x="6885748" y="3530248"/>
            <a:ext cx="1079987" cy="1800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3950" y="1729300"/>
            <a:ext cx="2880000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1250" y="1803400"/>
            <a:ext cx="2880000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4850" y="1803400"/>
            <a:ext cx="27744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0"/>
          <p:cNvSpPr txBox="1"/>
          <p:nvPr/>
        </p:nvSpPr>
        <p:spPr>
          <a:xfrm>
            <a:off x="1344075" y="381000"/>
            <a:ext cx="6932100" cy="13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Raleway"/>
                <a:ea typeface="Raleway"/>
                <a:cs typeface="Raleway"/>
                <a:sym typeface="Raleway"/>
              </a:rPr>
              <a:t>ACCIÓN</a:t>
            </a:r>
            <a:r>
              <a:rPr b="1" lang="es" sz="1600">
                <a:latin typeface="Raleway"/>
                <a:ea typeface="Raleway"/>
                <a:cs typeface="Raleway"/>
                <a:sym typeface="Raleway"/>
              </a:rPr>
              <a:t> EN CONJUNTO PARA EXIGIR AL GOBIERNO ESPAÑOL LA </a:t>
            </a:r>
            <a:r>
              <a:rPr b="1" lang="es" sz="1600">
                <a:latin typeface="Raleway"/>
                <a:ea typeface="Raleway"/>
                <a:cs typeface="Raleway"/>
                <a:sym typeface="Raleway"/>
              </a:rPr>
              <a:t>RATIFICACIÓN</a:t>
            </a:r>
            <a:r>
              <a:rPr b="1" lang="es" sz="1600">
                <a:latin typeface="Raleway"/>
                <a:ea typeface="Raleway"/>
                <a:cs typeface="Raleway"/>
                <a:sym typeface="Raleway"/>
              </a:rPr>
              <a:t> DEL CONVENIO 189 DE LA OIT PARA UN TRABAJO DECENTE PARA LAS TRABAJADORAS Y LOS TRABAJADORES </a:t>
            </a:r>
            <a:r>
              <a:rPr b="1" lang="es" sz="1600">
                <a:latin typeface="Raleway"/>
                <a:ea typeface="Raleway"/>
                <a:cs typeface="Raleway"/>
                <a:sym typeface="Raleway"/>
              </a:rPr>
              <a:t>DOMÉSTICOS</a:t>
            </a:r>
            <a:r>
              <a:rPr b="1" lang="es" sz="1600">
                <a:latin typeface="Raleway"/>
                <a:ea typeface="Raleway"/>
                <a:cs typeface="Raleway"/>
                <a:sym typeface="Raleway"/>
              </a:rPr>
              <a:t> Y SU </a:t>
            </a:r>
            <a:r>
              <a:rPr b="1" lang="es" sz="1600">
                <a:latin typeface="Raleway"/>
                <a:ea typeface="Raleway"/>
                <a:cs typeface="Raleway"/>
                <a:sym typeface="Raleway"/>
              </a:rPr>
              <a:t>RECOMENDACIÓN</a:t>
            </a:r>
            <a:r>
              <a:rPr b="1" lang="es" sz="1600">
                <a:latin typeface="Raleway"/>
                <a:ea typeface="Raleway"/>
                <a:cs typeface="Raleway"/>
                <a:sym typeface="Raleway"/>
              </a:rPr>
              <a:t> 201 </a:t>
            </a:r>
            <a:endParaRPr b="1"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2"/>
          <p:cNvSpPr txBox="1"/>
          <p:nvPr>
            <p:ph type="title"/>
          </p:nvPr>
        </p:nvSpPr>
        <p:spPr>
          <a:xfrm>
            <a:off x="729450" y="836075"/>
            <a:ext cx="76884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25N </a:t>
            </a:r>
            <a:r>
              <a:rPr lang="es"/>
              <a:t>ERRADICACIÓN</a:t>
            </a:r>
            <a:r>
              <a:rPr lang="es"/>
              <a:t> DE TODAS LAS VIOLENCIAS</a:t>
            </a:r>
            <a:endParaRPr/>
          </a:p>
        </p:txBody>
      </p:sp>
      <p:sp>
        <p:nvSpPr>
          <p:cNvPr id="238" name="Google Shape;238;p3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En el marco </a:t>
            </a:r>
            <a:r>
              <a:rPr lang="es"/>
              <a:t>del</a:t>
            </a:r>
            <a:r>
              <a:rPr lang="es"/>
              <a:t> </a:t>
            </a:r>
            <a:r>
              <a:rPr lang="es"/>
              <a:t>día</a:t>
            </a:r>
            <a:r>
              <a:rPr lang="es"/>
              <a:t> mundial contra todas las formas de </a:t>
            </a:r>
            <a:r>
              <a:rPr lang="es"/>
              <a:t>violencia</a:t>
            </a:r>
            <a:r>
              <a:rPr lang="es"/>
              <a:t>, hemos </a:t>
            </a:r>
            <a:r>
              <a:rPr lang="es"/>
              <a:t>trabajado</a:t>
            </a:r>
            <a:r>
              <a:rPr lang="es"/>
              <a:t> en </a:t>
            </a:r>
            <a:r>
              <a:rPr lang="es"/>
              <a:t>colaboración</a:t>
            </a:r>
            <a:r>
              <a:rPr lang="es"/>
              <a:t> con el CAI (centro de atencion a la inmigracion) y el instituto Johan comenius, </a:t>
            </a:r>
            <a:r>
              <a:rPr lang="es"/>
              <a:t>metodología bibliotecas</a:t>
            </a:r>
            <a:r>
              <a:rPr lang="es"/>
              <a:t> humanas donde las compañeras han compartido su experiencia en el sector hogar cuidados, y charla </a:t>
            </a:r>
            <a:r>
              <a:rPr lang="es"/>
              <a:t>del trabajo</a:t>
            </a:r>
            <a:r>
              <a:rPr lang="es"/>
              <a:t> como </a:t>
            </a:r>
            <a:r>
              <a:rPr lang="es"/>
              <a:t>asociación</a:t>
            </a:r>
            <a:r>
              <a:rPr lang="es"/>
              <a:t> realizamos desde </a:t>
            </a:r>
            <a:r>
              <a:rPr lang="es"/>
              <a:t>aquí</a:t>
            </a:r>
            <a:r>
              <a:rPr lang="es"/>
              <a:t> se puede acceder al </a:t>
            </a:r>
            <a:r>
              <a:rPr lang="es"/>
              <a:t>material</a:t>
            </a:r>
            <a:r>
              <a:rPr lang="es"/>
              <a:t> audiovisual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3"/>
              </a:rPr>
              <a:t>https://www.youtube.com/watch?v=SnsQzMLf</a:t>
            </a:r>
            <a:r>
              <a:rPr lang="es" u="sng">
                <a:solidFill>
                  <a:schemeClr val="hlink"/>
                </a:solidFill>
                <a:hlinkClick r:id="rId4"/>
              </a:rPr>
              <a:t>pZo</a:t>
            </a:r>
            <a:endParaRPr/>
          </a:p>
        </p:txBody>
      </p:sp>
      <p:sp>
        <p:nvSpPr>
          <p:cNvPr id="239" name="Google Shape;239;p3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5925" y="1841500"/>
            <a:ext cx="2880000" cy="255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